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7" r:id="rId2"/>
    <p:sldId id="366" r:id="rId3"/>
    <p:sldId id="372" r:id="rId4"/>
    <p:sldId id="330" r:id="rId5"/>
    <p:sldId id="323" r:id="rId6"/>
    <p:sldId id="326" r:id="rId7"/>
    <p:sldId id="367" r:id="rId8"/>
    <p:sldId id="369" r:id="rId9"/>
    <p:sldId id="370" r:id="rId10"/>
    <p:sldId id="368" r:id="rId11"/>
    <p:sldId id="351" r:id="rId12"/>
    <p:sldId id="349" r:id="rId13"/>
    <p:sldId id="365" r:id="rId14"/>
    <p:sldId id="371" r:id="rId15"/>
    <p:sldId id="350" r:id="rId16"/>
    <p:sldId id="353" r:id="rId17"/>
    <p:sldId id="352" r:id="rId18"/>
    <p:sldId id="354" r:id="rId19"/>
    <p:sldId id="325" r:id="rId20"/>
    <p:sldId id="32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6CFF"/>
    <a:srgbClr val="484F5C"/>
    <a:srgbClr val="9C99CD"/>
    <a:srgbClr val="00FF80"/>
    <a:srgbClr val="058F96"/>
    <a:srgbClr val="D47AD6"/>
    <a:srgbClr val="876ED6"/>
    <a:srgbClr val="006EB7"/>
    <a:srgbClr val="28A6DD"/>
    <a:srgbClr val="21B0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37"/>
    <p:restoredTop sz="81731"/>
  </p:normalViewPr>
  <p:slideViewPr>
    <p:cSldViewPr snapToGrid="0" snapToObjects="1">
      <p:cViewPr varScale="1">
        <p:scale>
          <a:sx n="125" d="100"/>
          <a:sy n="125" d="100"/>
        </p:scale>
        <p:origin x="760" y="176"/>
      </p:cViewPr>
      <p:guideLst/>
    </p:cSldViewPr>
  </p:slideViewPr>
  <p:outlineViewPr>
    <p:cViewPr>
      <p:scale>
        <a:sx n="33" d="100"/>
        <a:sy n="33" d="100"/>
      </p:scale>
      <p:origin x="0" y="-2440"/>
    </p:cViewPr>
  </p:outlineViewPr>
  <p:notesTextViewPr>
    <p:cViewPr>
      <p:scale>
        <a:sx n="140" d="100"/>
        <a:sy n="14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621E71-7F87-C649-ACCE-7BAE4B933415}" type="datetimeFigureOut">
              <a:rPr lang="en-US" smtClean="0"/>
              <a:t>6/13/19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60E2D-08D3-EC48-8927-AEF5121684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304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5515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60E2D-08D3-EC48-8927-AEF5121684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2448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408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5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60E2D-08D3-EC48-8927-AEF5121684B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9112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60E2D-08D3-EC48-8927-AEF5121684B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7618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4782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7222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437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904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Tx/>
              <a:buChar char="-"/>
            </a:pPr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3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60E2D-08D3-EC48-8927-AEF5121684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630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16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60E2D-08D3-EC48-8927-AEF5121684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235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Tx/>
              <a:buChar char="-"/>
            </a:pPr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219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Tx/>
              <a:buNone/>
            </a:pPr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4961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Tx/>
              <a:buNone/>
            </a:pPr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A3E72B-6F93-124F-BA64-FDC72CF1D40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8696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60E2D-08D3-EC48-8927-AEF5121684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36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60E2D-08D3-EC48-8927-AEF5121684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89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60E2D-08D3-EC48-8927-AEF5121684B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279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DE125-499F-7B40-A7CA-64714BE61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A9DC5B-36F8-B748-9107-0E0AA1F13D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5EA5F-2522-C842-9D2B-26C166DA0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FAEF3-9861-F946-AB49-037A66147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456F0-6890-CA41-9B7B-5A0034781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551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6C343-464E-5441-AFF8-A266B9CD1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5A0EA8-BF58-034F-A2C6-8BF697FE1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13160-112E-9346-AF03-799C71FAB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43DC2-CFE7-B040-B3DF-147B3BED8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EDE3A-D978-DB43-B00A-3D4B8EFE4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47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C21938-D62C-C244-8F7E-50767BD78D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5E1313-3998-4B43-849A-779F91EB9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EDCA4-ABC9-A04D-B4F5-7D510575D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889EE-15A0-8246-A031-191B68C85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DF697-C0BB-F540-8695-B5825714C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798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405AE-4D48-F847-8912-BB509A430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A0E0B-EC56-F04E-92B0-0F5565628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58ECD-9F05-F947-AADA-7E0E0B3B5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6431-D0E7-D346-8F95-E5CCEF413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C4930-4F3D-AD42-9461-764B49E2A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780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9DE12-3CE3-3B4E-BA17-89B355CE8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9C06E-0A93-3542-9948-412C48565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E995C-C55B-2D41-A6ED-657CEEF61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E73F1-D04E-244C-8F5E-2382B31F6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B5513-813E-2844-B1D3-96B17FBB6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31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63724-03FF-944B-944C-81C54D163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A52D1-4EE5-F64E-8B63-571AC678A3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6CF39-ECE3-B54E-9EEE-2F75BFC83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846E2-5D70-CF4D-B8DB-D4A5692FF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C7610F-F8BE-BB42-9C3E-51013A12D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CBD03-CD90-6646-AA9D-8D119DD57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528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52C7F-9405-D042-B3F5-39B39DAB2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4D053-F0D8-5D4C-B526-A491EB58AB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FB0A7C-4106-C346-9E26-87B1EF99FE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3268D2-F159-7343-ADCD-7914AEBC77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38FA52-A16E-F54E-8B9C-E1F50DD81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D1F21C-E27D-224C-B267-52F67790F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5879B3-9646-5D4C-9898-0FFD1358C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D35FC1-6B54-9142-8CA5-C890C59D9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20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E31A-3275-C449-A6E0-529EC6D60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C7CC08-308A-B94F-8AF8-FCA78BAD9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F262C9-9519-3E43-9A70-2D74A0A28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9C182C-12C2-BB42-8D33-9C28D9EB4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729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FDCE70-C45E-3749-B37E-8B42965D9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1D3B4F-F146-6B4C-A802-49ABF41F0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BF9310-9F95-AA4D-807D-475322830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21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69B46-638E-DF41-BF76-E47FA9C6D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85EE6-F0AD-A34C-B62B-D990CA4BB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72254-4EB2-894E-A643-7F5F280FF9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9BEAE-E71B-CA48-876D-3D371FDDE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6848A-4528-D444-9DD5-9300B8C1F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51C42-9B86-3148-8132-DD952B704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21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D04F-F7CB-FB49-BC73-485EF130A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8D64E6-5C6B-8F4E-9764-3792797533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51684-E155-594A-AC39-536CFD1E63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A6827-4459-034C-B18F-FD135B7A2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B240B-B6E5-764D-896A-84D8626D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6BA7CF-D877-A843-8935-7AF2C2AE6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90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E875B8-CE86-BB43-B726-31FF013DA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E5DD32-F182-5747-9A84-B751082F6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D7B8F-AFD1-1E47-8F62-884AE508D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E03D2-6C85-EE49-A376-1F1BEB972434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D7E1A-50A5-104A-BC19-DA2BF28AEE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478B7-6EDE-F046-B139-C5DFAB2B77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8FB2B-B20B-E44E-B726-3FD70106B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566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11" Type="http://schemas.openxmlformats.org/officeDocument/2006/relationships/image" Target="../media/image14.png"/><Relationship Id="rId5" Type="http://schemas.openxmlformats.org/officeDocument/2006/relationships/image" Target="../media/image31.jpg"/><Relationship Id="rId10" Type="http://schemas.openxmlformats.org/officeDocument/2006/relationships/image" Target="../media/image17.png"/><Relationship Id="rId4" Type="http://schemas.openxmlformats.org/officeDocument/2006/relationships/image" Target="../media/image30.png"/><Relationship Id="rId9" Type="http://schemas.openxmlformats.org/officeDocument/2006/relationships/image" Target="../media/image3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em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21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9138"/>
            <a:ext cx="9144000" cy="2387600"/>
          </a:xfrm>
        </p:spPr>
        <p:txBody>
          <a:bodyPr>
            <a:normAutofit/>
          </a:bodyPr>
          <a:lstStyle/>
          <a:p>
            <a:r>
              <a:rPr lang="en-US" sz="4500" dirty="0" err="1">
                <a:latin typeface="Calibri" charset="0"/>
                <a:ea typeface="Calibri" charset="0"/>
                <a:cs typeface="Calibri" charset="0"/>
              </a:rPr>
              <a:t>Gesto</a:t>
            </a:r>
            <a:r>
              <a:rPr lang="en-US" sz="4500" dirty="0">
                <a:latin typeface="Calibri" charset="0"/>
                <a:ea typeface="Calibri" charset="0"/>
                <a:cs typeface="Calibri" charset="0"/>
              </a:rPr>
              <a:t>: Mapping UI Events to </a:t>
            </a:r>
            <a:br>
              <a:rPr lang="en-US" sz="450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4500" dirty="0">
                <a:latin typeface="Calibri" charset="0"/>
                <a:ea typeface="Calibri" charset="0"/>
                <a:cs typeface="Calibri" charset="0"/>
              </a:rPr>
              <a:t>Gestures and Voice Commands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38216"/>
            <a:ext cx="9144000" cy="1277609"/>
          </a:xfrm>
        </p:spPr>
        <p:txBody>
          <a:bodyPr>
            <a:normAutofit/>
          </a:bodyPr>
          <a:lstStyle/>
          <a:p>
            <a:pPr>
              <a:spcBef>
                <a:spcPts val="500"/>
              </a:spcBef>
            </a:pPr>
            <a:r>
              <a:rPr lang="en-US" sz="2300" u="sng" dirty="0"/>
              <a:t>Chang Min Park</a:t>
            </a:r>
            <a:r>
              <a:rPr lang="en-US" sz="2300" dirty="0"/>
              <a:t>, </a:t>
            </a:r>
            <a:r>
              <a:rPr lang="en-US" sz="2300" dirty="0" err="1"/>
              <a:t>Taeyeon</a:t>
            </a:r>
            <a:r>
              <a:rPr lang="en-US" sz="2300" dirty="0"/>
              <a:t> Ki, Ali J. Ben Ali, Nikhil Sunil </a:t>
            </a:r>
            <a:r>
              <a:rPr lang="en-US" sz="2300" dirty="0" err="1"/>
              <a:t>Pawar</a:t>
            </a:r>
            <a:r>
              <a:rPr lang="en-US" sz="2300" dirty="0"/>
              <a:t>,</a:t>
            </a:r>
          </a:p>
          <a:p>
            <a:pPr>
              <a:spcBef>
                <a:spcPts val="500"/>
              </a:spcBef>
            </a:pPr>
            <a:r>
              <a:rPr lang="en-US" sz="2300" dirty="0"/>
              <a:t> Karthik </a:t>
            </a:r>
            <a:r>
              <a:rPr lang="en-US" sz="2300" dirty="0" err="1"/>
              <a:t>Dantu</a:t>
            </a:r>
            <a:r>
              <a:rPr lang="en-US" sz="2300" dirty="0"/>
              <a:t>, Steven Y. </a:t>
            </a:r>
            <a:r>
              <a:rPr lang="en-US" sz="2300" dirty="0" err="1"/>
              <a:t>Ko</a:t>
            </a:r>
            <a:r>
              <a:rPr lang="en-US" sz="2300" dirty="0"/>
              <a:t>, and Lukasz </a:t>
            </a:r>
            <a:r>
              <a:rPr lang="en-US" sz="2300" dirty="0" err="1"/>
              <a:t>Ziarek</a:t>
            </a:r>
            <a:endParaRPr lang="en-US" sz="2300" dirty="0"/>
          </a:p>
          <a:p>
            <a:r>
              <a:rPr lang="en-US" sz="2200" i="1" dirty="0"/>
              <a:t>University at Buffalo, The State University of New York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343" y="5068080"/>
            <a:ext cx="2351314" cy="89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7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D67B006-D1F0-7C4B-BC51-A2A22DB71419}"/>
              </a:ext>
            </a:extLst>
          </p:cNvPr>
          <p:cNvSpPr txBox="1">
            <a:spLocks/>
          </p:cNvSpPr>
          <p:nvPr/>
        </p:nvSpPr>
        <p:spPr>
          <a:xfrm>
            <a:off x="767502" y="527445"/>
            <a:ext cx="82311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err="1">
                <a:latin typeface="Arial" charset="0"/>
                <a:ea typeface="Arial" charset="0"/>
                <a:cs typeface="Arial" charset="0"/>
              </a:rPr>
              <a:t>Gesto</a:t>
            </a:r>
            <a:r>
              <a:rPr lang="en-US" sz="3000" dirty="0">
                <a:latin typeface="Arial" charset="0"/>
                <a:ea typeface="Arial" charset="0"/>
                <a:cs typeface="Arial" charset="0"/>
              </a:rPr>
              <a:t> Overview</a:t>
            </a:r>
            <a:r>
              <a:rPr lang="en-US" sz="2500" dirty="0">
                <a:latin typeface="Arial" charset="0"/>
                <a:ea typeface="Arial" charset="0"/>
                <a:cs typeface="Arial" charset="0"/>
              </a:rPr>
              <a:t> (cont.)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CACFE11-CF2C-F140-AD24-D7301DF2D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388" y="1511919"/>
            <a:ext cx="8567372" cy="6358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3. How does </a:t>
            </a:r>
            <a:r>
              <a:rPr lang="en-US" sz="2400" dirty="0" err="1"/>
              <a:t>Gesto</a:t>
            </a:r>
            <a:r>
              <a:rPr lang="en-US" sz="2400" dirty="0"/>
              <a:t> replay the UI actions?</a:t>
            </a:r>
          </a:p>
        </p:txBody>
      </p:sp>
      <p:pic>
        <p:nvPicPr>
          <p:cNvPr id="22" name="Picture 8" descr="https://lh6.googleusercontent.com/8APHeWkjXKQELa3d_9L1AYSGmJ8ebI6_I2pTt85AI0YbfQnuzU55zpN1GRBZoRvDR-lgoo6oJvLD8njW7OBAaneKUZqBb6lPnEw-uhYuy2oeUdzSMbvRFLul-JKoGD50fRP9czuGPFOTkQ">
            <a:extLst>
              <a:ext uri="{FF2B5EF4-FFF2-40B4-BE49-F238E27FC236}">
                <a16:creationId xmlns:a16="http://schemas.microsoft.com/office/drawing/2014/main" id="{A18A746C-6217-924F-A715-C261FA6BE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854" y="2147776"/>
            <a:ext cx="846660" cy="84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5F7B4B-E35B-F145-9BB2-F5F0B6C717FD}"/>
              </a:ext>
            </a:extLst>
          </p:cNvPr>
          <p:cNvSpPr txBox="1"/>
          <p:nvPr/>
        </p:nvSpPr>
        <p:spPr>
          <a:xfrm>
            <a:off x="1144854" y="3008732"/>
            <a:ext cx="952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“Shake”</a:t>
            </a:r>
          </a:p>
        </p:txBody>
      </p:sp>
      <p:sp>
        <p:nvSpPr>
          <p:cNvPr id="23" name="Snip Single Corner Rectangle 22">
            <a:extLst>
              <a:ext uri="{FF2B5EF4-FFF2-40B4-BE49-F238E27FC236}">
                <a16:creationId xmlns:a16="http://schemas.microsoft.com/office/drawing/2014/main" id="{1F987119-B8F8-B544-8E64-90905448B00C}"/>
              </a:ext>
            </a:extLst>
          </p:cNvPr>
          <p:cNvSpPr/>
          <p:nvPr/>
        </p:nvSpPr>
        <p:spPr>
          <a:xfrm>
            <a:off x="2698231" y="4036838"/>
            <a:ext cx="1139252" cy="1161037"/>
          </a:xfrm>
          <a:prstGeom prst="snip1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03C3F0-0CD9-6645-8B8E-484B4DF796FA}"/>
              </a:ext>
            </a:extLst>
          </p:cNvPr>
          <p:cNvSpPr txBox="1"/>
          <p:nvPr/>
        </p:nvSpPr>
        <p:spPr>
          <a:xfrm>
            <a:off x="2836731" y="4192041"/>
            <a:ext cx="82381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solidFill>
                  <a:schemeClr val="accent6">
                    <a:lumMod val="75000"/>
                  </a:schemeClr>
                </a:solidFill>
              </a:rPr>
              <a:t>“Shake”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D3450DE-93CA-7444-B973-F44AE8435185}"/>
              </a:ext>
            </a:extLst>
          </p:cNvPr>
          <p:cNvCxnSpPr>
            <a:cxnSpLocks/>
          </p:cNvCxnSpPr>
          <p:nvPr/>
        </p:nvCxnSpPr>
        <p:spPr>
          <a:xfrm>
            <a:off x="3248639" y="4702243"/>
            <a:ext cx="0" cy="259315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D322F06D-DAA9-174B-B7FA-242B0B704D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361" r="-3735"/>
          <a:stretch/>
        </p:blipFill>
        <p:spPr>
          <a:xfrm>
            <a:off x="1198953" y="4036838"/>
            <a:ext cx="844434" cy="1309243"/>
          </a:xfrm>
          <a:prstGeom prst="rect">
            <a:avLst/>
          </a:prstGeom>
        </p:spPr>
      </p:pic>
      <p:sp>
        <p:nvSpPr>
          <p:cNvPr id="28" name="Down Arrow 27">
            <a:extLst>
              <a:ext uri="{FF2B5EF4-FFF2-40B4-BE49-F238E27FC236}">
                <a16:creationId xmlns:a16="http://schemas.microsoft.com/office/drawing/2014/main" id="{C150A456-35F0-D743-BEB2-5F91F30CA8BD}"/>
              </a:ext>
            </a:extLst>
          </p:cNvPr>
          <p:cNvSpPr/>
          <p:nvPr/>
        </p:nvSpPr>
        <p:spPr>
          <a:xfrm>
            <a:off x="1432477" y="3490068"/>
            <a:ext cx="271414" cy="404016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own Arrow 28">
            <a:extLst>
              <a:ext uri="{FF2B5EF4-FFF2-40B4-BE49-F238E27FC236}">
                <a16:creationId xmlns:a16="http://schemas.microsoft.com/office/drawing/2014/main" id="{137D06FB-D9AD-314E-A4AF-6BB313371B50}"/>
              </a:ext>
            </a:extLst>
          </p:cNvPr>
          <p:cNvSpPr/>
          <p:nvPr/>
        </p:nvSpPr>
        <p:spPr>
          <a:xfrm rot="16200000">
            <a:off x="2217151" y="4448905"/>
            <a:ext cx="271414" cy="404016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465D039-2B69-7E49-A3D0-15640FE7A8F1}"/>
              </a:ext>
            </a:extLst>
          </p:cNvPr>
          <p:cNvSpPr txBox="1"/>
          <p:nvPr/>
        </p:nvSpPr>
        <p:spPr>
          <a:xfrm>
            <a:off x="3267857" y="2147776"/>
            <a:ext cx="5496954" cy="7720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A user triggers a gesture.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App finds recorded UI callbacks for the gesture.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5C7810E-A01A-7A43-B4F8-4F74C8F0A0BE}"/>
              </a:ext>
            </a:extLst>
          </p:cNvPr>
          <p:cNvSpPr txBox="1"/>
          <p:nvPr/>
        </p:nvSpPr>
        <p:spPr>
          <a:xfrm>
            <a:off x="3024968" y="3151164"/>
            <a:ext cx="89241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For each UI callback, Android provides a method that triggers the callback.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F9A70C-5E11-394C-8491-DD89437DE09D}"/>
              </a:ext>
            </a:extLst>
          </p:cNvPr>
          <p:cNvSpPr txBox="1"/>
          <p:nvPr/>
        </p:nvSpPr>
        <p:spPr>
          <a:xfrm>
            <a:off x="5086255" y="3723916"/>
            <a:ext cx="9348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onClick</a:t>
            </a:r>
            <a:endParaRPr lang="en-US" sz="2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8385D33-6BB4-9744-9A91-4E60A93ADAA9}"/>
              </a:ext>
            </a:extLst>
          </p:cNvPr>
          <p:cNvSpPr txBox="1"/>
          <p:nvPr/>
        </p:nvSpPr>
        <p:spPr>
          <a:xfrm>
            <a:off x="5086255" y="4142375"/>
            <a:ext cx="1416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onItemClick</a:t>
            </a:r>
            <a:endParaRPr lang="en-US" sz="20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861A53-BF8D-6D4D-AC0A-44F75AAE9CB4}"/>
              </a:ext>
            </a:extLst>
          </p:cNvPr>
          <p:cNvSpPr txBox="1"/>
          <p:nvPr/>
        </p:nvSpPr>
        <p:spPr>
          <a:xfrm>
            <a:off x="5096997" y="4560645"/>
            <a:ext cx="18237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onFocusChange</a:t>
            </a:r>
            <a:endParaRPr lang="en-US" sz="2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1965F69-1AEB-4243-987E-884040D75485}"/>
              </a:ext>
            </a:extLst>
          </p:cNvPr>
          <p:cNvSpPr txBox="1"/>
          <p:nvPr/>
        </p:nvSpPr>
        <p:spPr>
          <a:xfrm>
            <a:off x="5104818" y="4978915"/>
            <a:ext cx="1788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onTextChanged</a:t>
            </a:r>
            <a:endParaRPr lang="en-US" sz="2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93B493F-7648-3B4D-AB42-BC0AA4ECA9CE}"/>
              </a:ext>
            </a:extLst>
          </p:cNvPr>
          <p:cNvSpPr txBox="1"/>
          <p:nvPr/>
        </p:nvSpPr>
        <p:spPr>
          <a:xfrm>
            <a:off x="7715049" y="3723916"/>
            <a:ext cx="15513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B0F0"/>
                </a:solidFill>
              </a:rPr>
              <a:t>performClick</a:t>
            </a:r>
            <a:endParaRPr lang="en-US" sz="2000" b="1" dirty="0">
              <a:solidFill>
                <a:srgbClr val="00B0F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C35F27-DAF7-5743-8CEF-0112EDC60026}"/>
              </a:ext>
            </a:extLst>
          </p:cNvPr>
          <p:cNvSpPr txBox="1"/>
          <p:nvPr/>
        </p:nvSpPr>
        <p:spPr>
          <a:xfrm>
            <a:off x="7719485" y="4142375"/>
            <a:ext cx="2043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B0F0"/>
                </a:solidFill>
              </a:rPr>
              <a:t>performItemClick</a:t>
            </a:r>
            <a:endParaRPr lang="en-US" sz="2000" b="1" dirty="0">
              <a:solidFill>
                <a:srgbClr val="00B0F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A4A3E18-2606-9A43-B6B9-C90571D00103}"/>
              </a:ext>
            </a:extLst>
          </p:cNvPr>
          <p:cNvSpPr txBox="1"/>
          <p:nvPr/>
        </p:nvSpPr>
        <p:spPr>
          <a:xfrm>
            <a:off x="7719484" y="4560645"/>
            <a:ext cx="15599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B0F0"/>
                </a:solidFill>
              </a:rPr>
              <a:t>setFocusable</a:t>
            </a:r>
            <a:endParaRPr lang="en-US" sz="2000" b="1" dirty="0">
              <a:solidFill>
                <a:srgbClr val="00B0F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CBD1669-A976-E54C-AA9D-FD32FDA9ABF5}"/>
              </a:ext>
            </a:extLst>
          </p:cNvPr>
          <p:cNvSpPr txBox="1"/>
          <p:nvPr/>
        </p:nvSpPr>
        <p:spPr>
          <a:xfrm>
            <a:off x="7715049" y="4978915"/>
            <a:ext cx="940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B0F0"/>
                </a:solidFill>
              </a:rPr>
              <a:t>setText</a:t>
            </a:r>
            <a:endParaRPr lang="en-US" sz="2000" b="1" dirty="0">
              <a:solidFill>
                <a:srgbClr val="00B0F0"/>
              </a:solidFill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4892212-98DC-C34F-93E5-6E802E5265C3}"/>
              </a:ext>
            </a:extLst>
          </p:cNvPr>
          <p:cNvCxnSpPr>
            <a:stCxn id="13" idx="3"/>
            <a:endCxn id="37" idx="1"/>
          </p:cNvCxnSpPr>
          <p:nvPr/>
        </p:nvCxnSpPr>
        <p:spPr>
          <a:xfrm>
            <a:off x="6021126" y="3923971"/>
            <a:ext cx="169392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C2810D4-2EB3-2945-B683-A68178F8D51E}"/>
              </a:ext>
            </a:extLst>
          </p:cNvPr>
          <p:cNvCxnSpPr>
            <a:stCxn id="33" idx="3"/>
            <a:endCxn id="38" idx="1"/>
          </p:cNvCxnSpPr>
          <p:nvPr/>
        </p:nvCxnSpPr>
        <p:spPr>
          <a:xfrm>
            <a:off x="6502477" y="4342430"/>
            <a:ext cx="121700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5CA84E1-A774-EB4F-B1D9-4E166C970014}"/>
              </a:ext>
            </a:extLst>
          </p:cNvPr>
          <p:cNvCxnSpPr>
            <a:stCxn id="34" idx="3"/>
            <a:endCxn id="39" idx="1"/>
          </p:cNvCxnSpPr>
          <p:nvPr/>
        </p:nvCxnSpPr>
        <p:spPr>
          <a:xfrm>
            <a:off x="6920701" y="4760700"/>
            <a:ext cx="79878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4E578E2-36D1-734E-A111-B5E1020699CE}"/>
              </a:ext>
            </a:extLst>
          </p:cNvPr>
          <p:cNvCxnSpPr>
            <a:stCxn id="35" idx="3"/>
            <a:endCxn id="40" idx="1"/>
          </p:cNvCxnSpPr>
          <p:nvPr/>
        </p:nvCxnSpPr>
        <p:spPr>
          <a:xfrm>
            <a:off x="6893321" y="5178970"/>
            <a:ext cx="82172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0FB674BF-D9CD-7C44-B5C1-84B47DF38949}"/>
              </a:ext>
            </a:extLst>
          </p:cNvPr>
          <p:cNvSpPr txBox="1"/>
          <p:nvPr/>
        </p:nvSpPr>
        <p:spPr>
          <a:xfrm>
            <a:off x="7304185" y="5427962"/>
            <a:ext cx="2962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Provided by Android platform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4D9B2E2-5476-CF41-8078-354CE8F41EBD}"/>
              </a:ext>
            </a:extLst>
          </p:cNvPr>
          <p:cNvSpPr txBox="1"/>
          <p:nvPr/>
        </p:nvSpPr>
        <p:spPr>
          <a:xfrm>
            <a:off x="3793221" y="5864393"/>
            <a:ext cx="7824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With these methods, </a:t>
            </a: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</a:rPr>
              <a:t>Gesto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 triggers the recorded UI actions. </a:t>
            </a:r>
          </a:p>
        </p:txBody>
      </p:sp>
    </p:spTree>
    <p:extLst>
      <p:ext uri="{BB962C8B-B14F-4D97-AF65-F5344CB8AC3E}">
        <p14:creationId xmlns:p14="http://schemas.microsoft.com/office/powerpoint/2010/main" val="421742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 uiExpand="1" build="p"/>
      <p:bldP spid="2" grpId="0"/>
      <p:bldP spid="23" grpId="0" animBg="1"/>
      <p:bldP spid="25" grpId="0"/>
      <p:bldP spid="28" grpId="0" animBg="1"/>
      <p:bldP spid="29" grpId="0" animBg="1"/>
      <p:bldP spid="31" grpId="0"/>
      <p:bldP spid="13" grpId="0"/>
      <p:bldP spid="33" grpId="0"/>
      <p:bldP spid="34" grpId="0"/>
      <p:bldP spid="35" grpId="0"/>
      <p:bldP spid="37" grpId="0"/>
      <p:bldP spid="38" grpId="0"/>
      <p:bldP spid="39" grpId="0"/>
      <p:bldP spid="40" grpId="0"/>
      <p:bldP spid="53" grpId="0"/>
      <p:bldP spid="5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500" dirty="0">
                <a:latin typeface="Arial" charset="0"/>
                <a:ea typeface="Arial" charset="0"/>
                <a:cs typeface="Arial" charset="0"/>
              </a:rPr>
              <a:t>Evaluation</a:t>
            </a:r>
            <a:endParaRPr lang="en-US" sz="3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2FEF8A-CA57-F440-A96C-853DB3B54B04}"/>
              </a:ext>
            </a:extLst>
          </p:cNvPr>
          <p:cNvSpPr txBox="1">
            <a:spLocks/>
          </p:cNvSpPr>
          <p:nvPr/>
        </p:nvSpPr>
        <p:spPr>
          <a:xfrm>
            <a:off x="1269617" y="1454205"/>
            <a:ext cx="10220325" cy="44287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500" dirty="0"/>
              <a:t>How successfully can </a:t>
            </a:r>
            <a:r>
              <a:rPr lang="en-US" sz="2500" dirty="0" err="1"/>
              <a:t>Gesto</a:t>
            </a:r>
            <a:r>
              <a:rPr lang="en-US" sz="2500" dirty="0"/>
              <a:t> instrument existing apps?</a:t>
            </a:r>
          </a:p>
          <a:p>
            <a:pPr lvl="1">
              <a:lnSpc>
                <a:spcPct val="150000"/>
              </a:lnSpc>
            </a:pPr>
            <a:r>
              <a:rPr lang="en-US" sz="2200" dirty="0"/>
              <a:t>Downloaded 1,000 popular apps from Google Play store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500" dirty="0"/>
              <a:t>How do the instrumented apps perform in runtime?</a:t>
            </a:r>
          </a:p>
          <a:p>
            <a:pPr lvl="1">
              <a:lnSpc>
                <a:spcPct val="150000"/>
              </a:lnSpc>
            </a:pPr>
            <a:r>
              <a:rPr lang="en-US" sz="2200" dirty="0"/>
              <a:t>Instrumented 4 use case applications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500" dirty="0"/>
              <a:t>(More questions are answered in the paper)</a:t>
            </a:r>
          </a:p>
        </p:txBody>
      </p:sp>
    </p:spTree>
    <p:extLst>
      <p:ext uri="{BB962C8B-B14F-4D97-AF65-F5344CB8AC3E}">
        <p14:creationId xmlns:p14="http://schemas.microsoft.com/office/powerpoint/2010/main" val="1959453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How Successfully Can </a:t>
            </a:r>
            <a:r>
              <a:rPr lang="en-US" sz="3000" dirty="0" err="1">
                <a:latin typeface="Arial" charset="0"/>
                <a:ea typeface="Arial" charset="0"/>
                <a:cs typeface="Arial" charset="0"/>
              </a:rPr>
              <a:t>Gesto</a:t>
            </a:r>
            <a:r>
              <a:rPr lang="en-US" sz="3000" dirty="0">
                <a:latin typeface="Arial" charset="0"/>
                <a:ea typeface="Arial" charset="0"/>
                <a:cs typeface="Arial" charset="0"/>
              </a:rPr>
              <a:t> Instrument Existing Apps?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2FEF8A-CA57-F440-A96C-853DB3B54B04}"/>
              </a:ext>
            </a:extLst>
          </p:cNvPr>
          <p:cNvSpPr txBox="1">
            <a:spLocks/>
          </p:cNvSpPr>
          <p:nvPr/>
        </p:nvSpPr>
        <p:spPr>
          <a:xfrm>
            <a:off x="1269617" y="1454205"/>
            <a:ext cx="10220325" cy="132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2000" dirty="0"/>
              <a:t>Downloaded 1,000 popular apps from Google Play store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2000" dirty="0"/>
              <a:t>Instrumented the apps with </a:t>
            </a:r>
            <a:r>
              <a:rPr lang="en-US" sz="2000" dirty="0" err="1"/>
              <a:t>Gesto</a:t>
            </a:r>
            <a:r>
              <a:rPr lang="en-US" sz="2000" dirty="0"/>
              <a:t> – 949/1000 (95%)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533D9D-4A48-424B-96A0-4FEBC8E937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924018"/>
              </p:ext>
            </p:extLst>
          </p:nvPr>
        </p:nvGraphicFramePr>
        <p:xfrm>
          <a:off x="4621817" y="2348372"/>
          <a:ext cx="5731222" cy="34304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496612336"/>
                    </a:ext>
                  </a:extLst>
                </a:gridCol>
                <a:gridCol w="607503">
                  <a:extLst>
                    <a:ext uri="{9D8B030D-6E8A-4147-A177-3AD203B41FA5}">
                      <a16:colId xmlns:a16="http://schemas.microsoft.com/office/drawing/2014/main" val="1535872296"/>
                    </a:ext>
                  </a:extLst>
                </a:gridCol>
                <a:gridCol w="1016803">
                  <a:extLst>
                    <a:ext uri="{9D8B030D-6E8A-4147-A177-3AD203B41FA5}">
                      <a16:colId xmlns:a16="http://schemas.microsoft.com/office/drawing/2014/main" val="2984205746"/>
                    </a:ext>
                  </a:extLst>
                </a:gridCol>
                <a:gridCol w="1016803">
                  <a:extLst>
                    <a:ext uri="{9D8B030D-6E8A-4147-A177-3AD203B41FA5}">
                      <a16:colId xmlns:a16="http://schemas.microsoft.com/office/drawing/2014/main" val="2260527916"/>
                    </a:ext>
                  </a:extLst>
                </a:gridCol>
                <a:gridCol w="1261313">
                  <a:extLst>
                    <a:ext uri="{9D8B030D-6E8A-4147-A177-3AD203B41FA5}">
                      <a16:colId xmlns:a16="http://schemas.microsoft.com/office/drawing/2014/main" val="2202671637"/>
                    </a:ext>
                  </a:extLst>
                </a:gridCol>
              </a:tblGrid>
              <a:tr h="536013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effectLst/>
                        </a:rPr>
                        <a:t>Category (Example)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# of Apps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Inst. Time Avg.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APK Size Avg.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APK Size Increase Avg.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383568"/>
                  </a:ext>
                </a:extLst>
              </a:tr>
              <a:tr h="321608"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Game (Color Switch)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95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32.7s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12.7M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558.8K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0885245"/>
                  </a:ext>
                </a:extLst>
              </a:tr>
              <a:tr h="321608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Entertainment (Roku)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129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34.1s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10.5M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437.4K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2081587"/>
                  </a:ext>
                </a:extLst>
              </a:tr>
              <a:tr h="321608"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Media (Spotify Music)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132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28.7s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9.9M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408.4K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2428438"/>
                  </a:ext>
                </a:extLst>
              </a:tr>
              <a:tr h="321608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Education (Brilliant)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114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33.0s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10.9M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718.0K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409892"/>
                  </a:ext>
                </a:extLst>
              </a:tr>
              <a:tr h="321608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Personalization (Alarmy)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118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27.7s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8.1M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364.3K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0041295"/>
                  </a:ext>
                </a:extLst>
              </a:tr>
              <a:tr h="321608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Productivity (Evernote)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116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31.5s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7.7M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647.3K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6756701"/>
                  </a:ext>
                </a:extLst>
              </a:tr>
              <a:tr h="321608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Business (Venmo)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91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33.8s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10.4M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435.8K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8086409"/>
                  </a:ext>
                </a:extLst>
              </a:tr>
              <a:tr h="321608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Social (Yelp)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154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31.9s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10.4M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675.7K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9689464"/>
                  </a:ext>
                </a:extLst>
              </a:tr>
              <a:tr h="321608"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</a:rPr>
                        <a:t>Total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949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31.6s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10.0M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534.3K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64616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F6C0146-A43A-1E45-A646-6FF4283962D6}"/>
              </a:ext>
            </a:extLst>
          </p:cNvPr>
          <p:cNvSpPr txBox="1"/>
          <p:nvPr/>
        </p:nvSpPr>
        <p:spPr>
          <a:xfrm>
            <a:off x="1079054" y="2325584"/>
            <a:ext cx="34018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Failed to instrument 51 apps</a:t>
            </a:r>
          </a:p>
          <a:p>
            <a:r>
              <a:rPr lang="en-US" sz="1500" dirty="0">
                <a:solidFill>
                  <a:srgbClr val="C00000"/>
                </a:solidFill>
              </a:rPr>
              <a:t>   27 apps </a:t>
            </a:r>
            <a:r>
              <a:rPr lang="en-US" sz="1500" dirty="0"/>
              <a:t>– failed by Tools (Soot, </a:t>
            </a:r>
            <a:r>
              <a:rPr lang="en-US" sz="1500" dirty="0" err="1"/>
              <a:t>apktool</a:t>
            </a:r>
            <a:r>
              <a:rPr lang="en-US" sz="1500" dirty="0"/>
              <a:t>)</a:t>
            </a:r>
          </a:p>
          <a:p>
            <a:r>
              <a:rPr lang="en-US" sz="1500" dirty="0">
                <a:solidFill>
                  <a:srgbClr val="C00000"/>
                </a:solidFill>
              </a:rPr>
              <a:t>   24 apps</a:t>
            </a:r>
            <a:r>
              <a:rPr lang="en-US" sz="1500" dirty="0"/>
              <a:t> – failed by </a:t>
            </a:r>
            <a:r>
              <a:rPr lang="en-US" sz="1500" dirty="0" err="1"/>
              <a:t>Gesto</a:t>
            </a:r>
            <a:endParaRPr lang="en-US" sz="15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B52862-99DC-AA4C-A643-0DF8311C6D98}"/>
              </a:ext>
            </a:extLst>
          </p:cNvPr>
          <p:cNvSpPr/>
          <p:nvPr/>
        </p:nvSpPr>
        <p:spPr>
          <a:xfrm>
            <a:off x="6429625" y="2333758"/>
            <a:ext cx="627321" cy="345971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84FB9D-461B-6E44-9A4A-4320CEA4A5C5}"/>
              </a:ext>
            </a:extLst>
          </p:cNvPr>
          <p:cNvSpPr/>
          <p:nvPr/>
        </p:nvSpPr>
        <p:spPr>
          <a:xfrm>
            <a:off x="7068483" y="2333757"/>
            <a:ext cx="1009189" cy="345971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557B587-FB9F-3B4B-8C66-6881A6288A95}"/>
              </a:ext>
            </a:extLst>
          </p:cNvPr>
          <p:cNvSpPr/>
          <p:nvPr/>
        </p:nvSpPr>
        <p:spPr>
          <a:xfrm>
            <a:off x="8070809" y="2333756"/>
            <a:ext cx="1009189" cy="345971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61EAF4-F939-0342-A24C-FC37169F1971}"/>
              </a:ext>
            </a:extLst>
          </p:cNvPr>
          <p:cNvSpPr/>
          <p:nvPr/>
        </p:nvSpPr>
        <p:spPr>
          <a:xfrm>
            <a:off x="9073363" y="2333756"/>
            <a:ext cx="1279676" cy="345971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9902DE-8B6F-864D-9F37-3BC9C82D69D1}"/>
              </a:ext>
            </a:extLst>
          </p:cNvPr>
          <p:cNvSpPr txBox="1"/>
          <p:nvPr/>
        </p:nvSpPr>
        <p:spPr>
          <a:xfrm>
            <a:off x="9392440" y="5865617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7.2%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9EB0C5-970A-C445-BBAD-AA041F6D7B99}"/>
              </a:ext>
            </a:extLst>
          </p:cNvPr>
          <p:cNvSpPr txBox="1"/>
          <p:nvPr/>
        </p:nvSpPr>
        <p:spPr>
          <a:xfrm>
            <a:off x="1467265" y="5919833"/>
            <a:ext cx="867468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Successfully instruments existing applications with modest size increases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76D65-DADA-D744-AB2F-2496B55178B1}"/>
              </a:ext>
            </a:extLst>
          </p:cNvPr>
          <p:cNvSpPr txBox="1"/>
          <p:nvPr/>
        </p:nvSpPr>
        <p:spPr>
          <a:xfrm>
            <a:off x="2724349" y="3147422"/>
            <a:ext cx="1699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Cannot handle the multiple DEX files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CB8EEB-CF14-334A-8E5D-CA8CAD70EF58}"/>
              </a:ext>
            </a:extLst>
          </p:cNvPr>
          <p:cNvSpPr txBox="1"/>
          <p:nvPr/>
        </p:nvSpPr>
        <p:spPr>
          <a:xfrm>
            <a:off x="943835" y="3625811"/>
            <a:ext cx="1699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Multiple DEX files because of the size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B37EBF-4FD6-EC43-BC8E-3E1956DF3FB1}"/>
              </a:ext>
            </a:extLst>
          </p:cNvPr>
          <p:cNvCxnSpPr>
            <a:cxnSpLocks/>
          </p:cNvCxnSpPr>
          <p:nvPr/>
        </p:nvCxnSpPr>
        <p:spPr>
          <a:xfrm>
            <a:off x="2816068" y="3162231"/>
            <a:ext cx="47893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A97BB36C-E7D3-F144-B388-22BE060455D1}"/>
              </a:ext>
            </a:extLst>
          </p:cNvPr>
          <p:cNvCxnSpPr>
            <a:cxnSpLocks/>
            <a:endCxn id="25" idx="0"/>
          </p:cNvCxnSpPr>
          <p:nvPr/>
        </p:nvCxnSpPr>
        <p:spPr>
          <a:xfrm rot="16200000" flipH="1">
            <a:off x="1479751" y="3311991"/>
            <a:ext cx="471901" cy="155737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02B9632-C994-6F42-B5AE-C9A7F4AE6A34}"/>
              </a:ext>
            </a:extLst>
          </p:cNvPr>
          <p:cNvSpPr txBox="1"/>
          <p:nvPr/>
        </p:nvSpPr>
        <p:spPr>
          <a:xfrm>
            <a:off x="702423" y="4306166"/>
            <a:ext cx="39193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u="sng" dirty="0"/>
              <a:t>DEX file</a:t>
            </a:r>
            <a:r>
              <a:rPr lang="en-US" sz="1500" dirty="0"/>
              <a:t> - Dalvik executable file.</a:t>
            </a:r>
          </a:p>
          <a:p>
            <a:r>
              <a:rPr lang="en-US" sz="1500" dirty="0"/>
              <a:t>Android programs are compiled into DEX files. </a:t>
            </a:r>
          </a:p>
        </p:txBody>
      </p:sp>
    </p:spTree>
    <p:extLst>
      <p:ext uri="{BB962C8B-B14F-4D97-AF65-F5344CB8AC3E}">
        <p14:creationId xmlns:p14="http://schemas.microsoft.com/office/powerpoint/2010/main" val="16291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12" grpId="0" animBg="1"/>
      <p:bldP spid="12" grpId="1" animBg="1"/>
      <p:bldP spid="13" grpId="0" animBg="1"/>
      <p:bldP spid="13" grpId="1" animBg="1"/>
      <p:bldP spid="14" grpId="0" animBg="1"/>
      <p:bldP spid="15" grpId="0" animBg="1"/>
      <p:bldP spid="22" grpId="0"/>
      <p:bldP spid="22" grpId="1"/>
      <p:bldP spid="23" grpId="0"/>
      <p:bldP spid="5" grpId="0"/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85F2BC2-4D7C-8D43-9DD5-B7A8D546F328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How Do the Instrumented Apps Perform in Runtime?</a:t>
            </a:r>
            <a:endParaRPr lang="en-US" sz="25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4930B2-9F59-634A-959A-F72D4224F927}"/>
              </a:ext>
            </a:extLst>
          </p:cNvPr>
          <p:cNvSpPr/>
          <p:nvPr/>
        </p:nvSpPr>
        <p:spPr>
          <a:xfrm>
            <a:off x="817739" y="1627644"/>
            <a:ext cx="9990169" cy="1236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200" dirty="0"/>
              <a:t>Instrumented 4 use case applications – Spotify, Yelp, Bing, and AVG Cleaner</a:t>
            </a:r>
          </a:p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200" dirty="0"/>
              <a:t>Performed a defined sequence of UI actions for each app</a:t>
            </a:r>
          </a:p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6700C2-5EE1-4D48-8642-991843C77697}"/>
              </a:ext>
            </a:extLst>
          </p:cNvPr>
          <p:cNvSpPr txBox="1"/>
          <p:nvPr/>
        </p:nvSpPr>
        <p:spPr>
          <a:xfrm>
            <a:off x="2833815" y="2953207"/>
            <a:ext cx="9137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Spotify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44CFE-06BB-3544-8A8D-596207500A52}"/>
              </a:ext>
            </a:extLst>
          </p:cNvPr>
          <p:cNvSpPr txBox="1"/>
          <p:nvPr/>
        </p:nvSpPr>
        <p:spPr>
          <a:xfrm>
            <a:off x="7662686" y="2953207"/>
            <a:ext cx="613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Yelp</a:t>
            </a:r>
          </a:p>
        </p:txBody>
      </p:sp>
      <p:pic>
        <p:nvPicPr>
          <p:cNvPr id="9" name="Picture 8" descr="https://lh3.googleusercontent.com/ebmha4eEIwMCclSn7ZshwS539UdfM5L6tZe8eJZLWxklnAs3S1_o-EyL0-08NWZkKRfMAIw459YpJ8_6f22IlGBiCI8gxqdaUFWFl_-coAV9U57H3pOttC_z77IO_jzJlOiCDGWJ3fL_Og">
            <a:extLst>
              <a:ext uri="{FF2B5EF4-FFF2-40B4-BE49-F238E27FC236}">
                <a16:creationId xmlns:a16="http://schemas.microsoft.com/office/drawing/2014/main" id="{535EB917-2ED5-6444-83E3-918756029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230" y="3474104"/>
            <a:ext cx="1158558" cy="2059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s://lh5.googleusercontent.com/_CRlw8WtklSvjPYWREViJ_SIPL599G4qqltuS6orOXWBCPDAGl0P4ahhbWH1K0EvyrpybdOZlrXUd8WBt8yvo9dFexnvxAPDsbPv_jYBis5c4gcm3z0kvEXprjDCYbujWKUcpsXrW92m">
            <a:extLst>
              <a:ext uri="{FF2B5EF4-FFF2-40B4-BE49-F238E27FC236}">
                <a16:creationId xmlns:a16="http://schemas.microsoft.com/office/drawing/2014/main" id="{F011DF5A-BCF3-BA4A-A7DC-781A88404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684" y="3486365"/>
            <a:ext cx="1158558" cy="2059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https://lh5.googleusercontent.com/Ww_g15_CqUs8hgUVoz2TWaIcOFaKkjZ6Ft64E0LjcfExmInga9yYSsMn9aHrcxFAobZWPgci9R0nzQU8H-iw6bhePXt1kR-cx7y4TzANcjBtOPNESs9IN_aEQJMhEfYBhU5hPdkSWTsE">
            <a:extLst>
              <a:ext uri="{FF2B5EF4-FFF2-40B4-BE49-F238E27FC236}">
                <a16:creationId xmlns:a16="http://schemas.microsoft.com/office/drawing/2014/main" id="{246BDA82-3469-CC46-BBDE-D69390902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6898" y="3504684"/>
            <a:ext cx="1151661" cy="2047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https://lh4.googleusercontent.com/JgDBYAGqPyDGuD6wuRG7VPhMIRRJkzMnF33cCDe0ZxV7jgL9K3VALRXaSeAwnLxWLlQGprlXEQR2sUi_4q85aUphpfFthDFL8tX8sgtVuFPlVRwf_n5cvubOyuvRARiQogs1Cq6VZtNnaQ">
            <a:extLst>
              <a:ext uri="{FF2B5EF4-FFF2-40B4-BE49-F238E27FC236}">
                <a16:creationId xmlns:a16="http://schemas.microsoft.com/office/drawing/2014/main" id="{CA354088-2588-074B-BA0D-A8A10368C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0776" y="3474102"/>
            <a:ext cx="1158559" cy="2059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46F2D1E-F6CC-3746-AFAA-CF5049805EB8}"/>
              </a:ext>
            </a:extLst>
          </p:cNvPr>
          <p:cNvCxnSpPr>
            <a:cxnSpLocks/>
          </p:cNvCxnSpPr>
          <p:nvPr/>
        </p:nvCxnSpPr>
        <p:spPr>
          <a:xfrm>
            <a:off x="8679305" y="4476637"/>
            <a:ext cx="269823" cy="0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0" descr="https://lh5.googleusercontent.com/aWArDLgDOIuqqHqjgB3ylb3UtmCApb08YSelOPCeY7sfVIIpgZutjJSkchjyveap0-3Mqw5Rop3Glw3rO0StFE0v6ZOWuS8EsmIOT2TpM5kRmyvR7JOxFjHa_Qu4OlbczKbM7Rbdm4fk">
            <a:extLst>
              <a:ext uri="{FF2B5EF4-FFF2-40B4-BE49-F238E27FC236}">
                <a16:creationId xmlns:a16="http://schemas.microsoft.com/office/drawing/2014/main" id="{76F119B5-2324-0944-ACE8-09DD7E515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6202" y="3473450"/>
            <a:ext cx="1158558" cy="2059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8E6086A-3173-8043-A05E-0352FCFD493E}"/>
              </a:ext>
            </a:extLst>
          </p:cNvPr>
          <p:cNvSpPr/>
          <p:nvPr/>
        </p:nvSpPr>
        <p:spPr>
          <a:xfrm>
            <a:off x="2038662" y="4272197"/>
            <a:ext cx="1154243" cy="204440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F438186-5656-D545-8F8D-E91418189F7E}"/>
              </a:ext>
            </a:extLst>
          </p:cNvPr>
          <p:cNvSpPr/>
          <p:nvPr/>
        </p:nvSpPr>
        <p:spPr>
          <a:xfrm>
            <a:off x="3460353" y="4476637"/>
            <a:ext cx="916775" cy="245265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F40CFD0-4C29-B040-B12A-CB9E835D15D6}"/>
              </a:ext>
            </a:extLst>
          </p:cNvPr>
          <p:cNvSpPr/>
          <p:nvPr/>
        </p:nvSpPr>
        <p:spPr>
          <a:xfrm>
            <a:off x="6018624" y="3973999"/>
            <a:ext cx="292236" cy="298198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AE2011A-8F7B-6046-BE0E-CA4F1C27EDA8}"/>
              </a:ext>
            </a:extLst>
          </p:cNvPr>
          <p:cNvSpPr/>
          <p:nvPr/>
        </p:nvSpPr>
        <p:spPr>
          <a:xfrm>
            <a:off x="7336898" y="5073362"/>
            <a:ext cx="1151661" cy="239842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C33D4A-E21B-4B4A-B5F7-7DD5E9A2FEBC}"/>
              </a:ext>
            </a:extLst>
          </p:cNvPr>
          <p:cNvSpPr/>
          <p:nvPr/>
        </p:nvSpPr>
        <p:spPr>
          <a:xfrm>
            <a:off x="9179651" y="3474101"/>
            <a:ext cx="1151661" cy="2071915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10F24D-77BF-9740-8BBA-48E0EB138E76}"/>
              </a:ext>
            </a:extLst>
          </p:cNvPr>
          <p:cNvSpPr txBox="1"/>
          <p:nvPr/>
        </p:nvSpPr>
        <p:spPr>
          <a:xfrm>
            <a:off x="2500097" y="5717261"/>
            <a:ext cx="1681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“Shake” gesture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FFE9AFC-6C48-7948-8EC3-3DAE3D9D005E}"/>
              </a:ext>
            </a:extLst>
          </p:cNvPr>
          <p:cNvSpPr txBox="1"/>
          <p:nvPr/>
        </p:nvSpPr>
        <p:spPr>
          <a:xfrm>
            <a:off x="7104242" y="5717261"/>
            <a:ext cx="2154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“Face-down” gesture</a:t>
            </a:r>
          </a:p>
        </p:txBody>
      </p:sp>
    </p:spTree>
    <p:extLst>
      <p:ext uri="{BB962C8B-B14F-4D97-AF65-F5344CB8AC3E}">
        <p14:creationId xmlns:p14="http://schemas.microsoft.com/office/powerpoint/2010/main" val="3336104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9" grpId="0"/>
      <p:bldP spid="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85F2BC2-4D7C-8D43-9DD5-B7A8D546F328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How Do the Instrumented Apps Perform in Runtime?</a:t>
            </a:r>
            <a:r>
              <a:rPr lang="en-US" sz="2500" dirty="0">
                <a:latin typeface="Arial" charset="0"/>
                <a:ea typeface="Arial" charset="0"/>
                <a:cs typeface="Arial" charset="0"/>
              </a:rPr>
              <a:t> (cont.)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4930B2-9F59-634A-959A-F72D4224F927}"/>
              </a:ext>
            </a:extLst>
          </p:cNvPr>
          <p:cNvSpPr/>
          <p:nvPr/>
        </p:nvSpPr>
        <p:spPr>
          <a:xfrm>
            <a:off x="817739" y="1627644"/>
            <a:ext cx="9990169" cy="1236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200" dirty="0"/>
              <a:t>Instrumented 4 use case applications – Spotify, Yelp, Bing, and AVG Cleaner</a:t>
            </a:r>
          </a:p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200" dirty="0"/>
              <a:t>Performed a defined sequence of UI actions for each app</a:t>
            </a:r>
          </a:p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200" dirty="0"/>
              <a:t>3 types of run – original, instrumented (record), and instrumented (replay)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6700C2-5EE1-4D48-8642-991843C77697}"/>
              </a:ext>
            </a:extLst>
          </p:cNvPr>
          <p:cNvSpPr txBox="1"/>
          <p:nvPr/>
        </p:nvSpPr>
        <p:spPr>
          <a:xfrm>
            <a:off x="2923756" y="2971526"/>
            <a:ext cx="6383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Bing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44CFE-06BB-3544-8A8D-596207500A52}"/>
              </a:ext>
            </a:extLst>
          </p:cNvPr>
          <p:cNvSpPr txBox="1"/>
          <p:nvPr/>
        </p:nvSpPr>
        <p:spPr>
          <a:xfrm>
            <a:off x="7329386" y="2953207"/>
            <a:ext cx="14848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AVG Cleaner</a:t>
            </a:r>
          </a:p>
        </p:txBody>
      </p:sp>
      <p:pic>
        <p:nvPicPr>
          <p:cNvPr id="13" name="Picture 6" descr="https://lh5.googleusercontent.com/K4CcsJyWIiBYE88sasa94NkKR2r0oSoiGKaq9bmSnrfAYyG-tRq0mBgOS8tO6eXQuE2Oi_wQoXejzuAtOeohqNKTsgvWl5Gr_Z-QFl8Fk69RvKQbKQ4_WOnDf8_zttcREIyYNOuD_Ic1XA">
            <a:extLst>
              <a:ext uri="{FF2B5EF4-FFF2-40B4-BE49-F238E27FC236}">
                <a16:creationId xmlns:a16="http://schemas.microsoft.com/office/drawing/2014/main" id="{3EF607A6-328B-8749-9BBF-FB559544D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9300" y="3479282"/>
            <a:ext cx="1158558" cy="2059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 descr="https://lh4.googleusercontent.com/x9YwAprMzCLSKXKteuT4qx74bOqJETuAJlkugbX9fLCVsufldA9k87-Ywa5HnRUyJpujSv0DPu-mojvWEFCmuonW1uOj4LLBjXkxgeO44IqqhheLXEr1HIaE25wWJ_H6s0BZEXersIWPHg">
            <a:extLst>
              <a:ext uri="{FF2B5EF4-FFF2-40B4-BE49-F238E27FC236}">
                <a16:creationId xmlns:a16="http://schemas.microsoft.com/office/drawing/2014/main" id="{95F77080-5179-A143-938C-670338A6F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686" y="3486364"/>
            <a:ext cx="1158558" cy="2059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https://lh6.googleusercontent.com/tIUqnTn7790OQXZDCKXtDil1oZzeIQ4B-FF3ZWGyDHl6LqtZ2Ed6eAiPW3vGxrVW_D6SoXjkztQDPn7AtTgxoVbTBeeiqgLAwAQw_kXGeRLRyeZA8MngH1_v10Y8Csp0sx4I3dlOgLV43Q">
            <a:extLst>
              <a:ext uri="{FF2B5EF4-FFF2-40B4-BE49-F238E27FC236}">
                <a16:creationId xmlns:a16="http://schemas.microsoft.com/office/drawing/2014/main" id="{C1F27812-DE55-D64B-87C1-D1DAF6205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6194" y="3486364"/>
            <a:ext cx="1158558" cy="2059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DED4BBA-24C5-5D40-B684-AA2C761D3D65}"/>
              </a:ext>
            </a:extLst>
          </p:cNvPr>
          <p:cNvSpPr txBox="1"/>
          <p:nvPr/>
        </p:nvSpPr>
        <p:spPr>
          <a:xfrm>
            <a:off x="7184794" y="5679070"/>
            <a:ext cx="1681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“Shake” gesture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9C28FFD-DA6A-864D-ADA9-D41D4F1FCF32}"/>
              </a:ext>
            </a:extLst>
          </p:cNvPr>
          <p:cNvSpPr txBox="1"/>
          <p:nvPr/>
        </p:nvSpPr>
        <p:spPr>
          <a:xfrm>
            <a:off x="1949300" y="5679070"/>
            <a:ext cx="2557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“Bitcoin” voice command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114F856-1FA9-D049-8657-E516665AC1B6}"/>
              </a:ext>
            </a:extLst>
          </p:cNvPr>
          <p:cNvSpPr/>
          <p:nvPr/>
        </p:nvSpPr>
        <p:spPr>
          <a:xfrm>
            <a:off x="1949300" y="3501445"/>
            <a:ext cx="1154243" cy="239843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C9CCD1D-FEBE-B64F-962E-0BE22DECE888}"/>
              </a:ext>
            </a:extLst>
          </p:cNvPr>
          <p:cNvSpPr/>
          <p:nvPr/>
        </p:nvSpPr>
        <p:spPr>
          <a:xfrm>
            <a:off x="3353001" y="3479282"/>
            <a:ext cx="1154243" cy="2059659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66CAB80-6804-1342-BAA8-0BD19CC17F70}"/>
              </a:ext>
            </a:extLst>
          </p:cNvPr>
          <p:cNvSpPr/>
          <p:nvPr/>
        </p:nvSpPr>
        <p:spPr>
          <a:xfrm>
            <a:off x="7448351" y="3745350"/>
            <a:ext cx="586377" cy="423491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96BB08C-4183-E640-B21B-7AFB582BC692}"/>
              </a:ext>
            </a:extLst>
          </p:cNvPr>
          <p:cNvSpPr/>
          <p:nvPr/>
        </p:nvSpPr>
        <p:spPr>
          <a:xfrm>
            <a:off x="8034729" y="3745657"/>
            <a:ext cx="570024" cy="423491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FE3D846-C49D-304C-91D0-8EA3179B80A1}"/>
              </a:ext>
            </a:extLst>
          </p:cNvPr>
          <p:cNvCxnSpPr>
            <a:cxnSpLocks/>
          </p:cNvCxnSpPr>
          <p:nvPr/>
        </p:nvCxnSpPr>
        <p:spPr>
          <a:xfrm>
            <a:off x="3460353" y="2789688"/>
            <a:ext cx="916775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B6D4A64-16DC-B44F-B78F-CA8E543A2765}"/>
              </a:ext>
            </a:extLst>
          </p:cNvPr>
          <p:cNvCxnSpPr>
            <a:cxnSpLocks/>
          </p:cNvCxnSpPr>
          <p:nvPr/>
        </p:nvCxnSpPr>
        <p:spPr>
          <a:xfrm>
            <a:off x="4499335" y="2788929"/>
            <a:ext cx="2604907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8C6FCA3-BB0C-7145-85E0-7602943A87E6}"/>
              </a:ext>
            </a:extLst>
          </p:cNvPr>
          <p:cNvCxnSpPr>
            <a:cxnSpLocks/>
          </p:cNvCxnSpPr>
          <p:nvPr/>
        </p:nvCxnSpPr>
        <p:spPr>
          <a:xfrm>
            <a:off x="7580488" y="2788929"/>
            <a:ext cx="2604907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517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9" grpId="0"/>
      <p:bldP spid="20" grpId="0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70C94791-B384-C245-864A-A6CAAF65BF09}"/>
              </a:ext>
            </a:extLst>
          </p:cNvPr>
          <p:cNvSpPr txBox="1"/>
          <p:nvPr/>
        </p:nvSpPr>
        <p:spPr>
          <a:xfrm>
            <a:off x="1517780" y="2365153"/>
            <a:ext cx="110370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u="sng" dirty="0"/>
              <a:t>Latency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6DF39DF-6351-5A4F-B5A4-55ED69271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6376" y="2365153"/>
            <a:ext cx="4766782" cy="3650398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6A655B2-800E-AE42-9122-EF5AE420C417}"/>
              </a:ext>
            </a:extLst>
          </p:cNvPr>
          <p:cNvCxnSpPr>
            <a:cxnSpLocks/>
          </p:cNvCxnSpPr>
          <p:nvPr/>
        </p:nvCxnSpPr>
        <p:spPr>
          <a:xfrm flipH="1">
            <a:off x="6776767" y="3048058"/>
            <a:ext cx="2309798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DC2190B-1929-2143-AEDA-F22433806600}"/>
              </a:ext>
            </a:extLst>
          </p:cNvPr>
          <p:cNvSpPr txBox="1"/>
          <p:nvPr/>
        </p:nvSpPr>
        <p:spPr>
          <a:xfrm>
            <a:off x="9167419" y="2863392"/>
            <a:ext cx="2371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Requires extra gestures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93607DB-123D-DD48-91F5-F7BD7D2303A2}"/>
              </a:ext>
            </a:extLst>
          </p:cNvPr>
          <p:cNvSpPr/>
          <p:nvPr/>
        </p:nvSpPr>
        <p:spPr>
          <a:xfrm>
            <a:off x="4947966" y="4876858"/>
            <a:ext cx="340242" cy="350874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F0D1885-3340-134A-8002-B0F6E2A9D2A7}"/>
              </a:ext>
            </a:extLst>
          </p:cNvPr>
          <p:cNvSpPr/>
          <p:nvPr/>
        </p:nvSpPr>
        <p:spPr>
          <a:xfrm>
            <a:off x="5933510" y="4190352"/>
            <a:ext cx="340242" cy="350874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2CE0282-D470-5D44-9360-037FEC40E2EB}"/>
              </a:ext>
            </a:extLst>
          </p:cNvPr>
          <p:cNvSpPr/>
          <p:nvPr/>
        </p:nvSpPr>
        <p:spPr>
          <a:xfrm>
            <a:off x="7832689" y="3394986"/>
            <a:ext cx="517696" cy="503676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E3218B8A-7F10-9D4F-8020-23DCD53387EE}"/>
              </a:ext>
            </a:extLst>
          </p:cNvPr>
          <p:cNvCxnSpPr>
            <a:cxnSpLocks/>
          </p:cNvCxnSpPr>
          <p:nvPr/>
        </p:nvCxnSpPr>
        <p:spPr>
          <a:xfrm rot="10800000">
            <a:off x="6776767" y="2771614"/>
            <a:ext cx="2309798" cy="276445"/>
          </a:xfrm>
          <a:prstGeom prst="bentConnector3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FD4D8D08-E4DC-1344-84D4-02229762BBA4}"/>
              </a:ext>
            </a:extLst>
          </p:cNvPr>
          <p:cNvCxnSpPr>
            <a:cxnSpLocks/>
          </p:cNvCxnSpPr>
          <p:nvPr/>
        </p:nvCxnSpPr>
        <p:spPr>
          <a:xfrm rot="10800000" flipV="1">
            <a:off x="6776769" y="3048057"/>
            <a:ext cx="2309796" cy="276445"/>
          </a:xfrm>
          <a:prstGeom prst="bentConnector3">
            <a:avLst>
              <a:gd name="adj1" fmla="val 50000"/>
            </a:avLst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40212831-76CF-1A49-A12F-5E5ED632A099}"/>
              </a:ext>
            </a:extLst>
          </p:cNvPr>
          <p:cNvSpPr txBox="1"/>
          <p:nvPr/>
        </p:nvSpPr>
        <p:spPr>
          <a:xfrm>
            <a:off x="9167419" y="2859046"/>
            <a:ext cx="2528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Less than 1 sec overhead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A0EE6F9-EED5-2549-8FCC-CF155B9ED2F8}"/>
              </a:ext>
            </a:extLst>
          </p:cNvPr>
          <p:cNvSpPr/>
          <p:nvPr/>
        </p:nvSpPr>
        <p:spPr>
          <a:xfrm>
            <a:off x="1208596" y="2881462"/>
            <a:ext cx="3480868" cy="710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LG Nexus5</a:t>
            </a:r>
          </a:p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Android 6.0.1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E89C34F-25AF-E14A-BBFA-589D05C8A465}"/>
              </a:ext>
            </a:extLst>
          </p:cNvPr>
          <p:cNvSpPr/>
          <p:nvPr/>
        </p:nvSpPr>
        <p:spPr>
          <a:xfrm>
            <a:off x="4671519" y="5052295"/>
            <a:ext cx="861238" cy="366823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2F733EB-D478-934C-ACC2-30A433A57A63}"/>
              </a:ext>
            </a:extLst>
          </p:cNvPr>
          <p:cNvSpPr/>
          <p:nvPr/>
        </p:nvSpPr>
        <p:spPr>
          <a:xfrm>
            <a:off x="5673012" y="4357814"/>
            <a:ext cx="861238" cy="366823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A06B0F6-A0D9-4142-9BD7-FD8B6AA4EE34}"/>
              </a:ext>
            </a:extLst>
          </p:cNvPr>
          <p:cNvSpPr/>
          <p:nvPr/>
        </p:nvSpPr>
        <p:spPr>
          <a:xfrm>
            <a:off x="6645892" y="4525277"/>
            <a:ext cx="861238" cy="366823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9A1AD8D-E9C7-564A-8128-418C66396A15}"/>
              </a:ext>
            </a:extLst>
          </p:cNvPr>
          <p:cNvSpPr/>
          <p:nvPr/>
        </p:nvSpPr>
        <p:spPr>
          <a:xfrm>
            <a:off x="7660918" y="3932511"/>
            <a:ext cx="861238" cy="366823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C1DAFDE-6905-E448-B7DD-5169893D7934}"/>
              </a:ext>
            </a:extLst>
          </p:cNvPr>
          <p:cNvSpPr/>
          <p:nvPr/>
        </p:nvSpPr>
        <p:spPr>
          <a:xfrm>
            <a:off x="974796" y="1587536"/>
            <a:ext cx="807639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200" dirty="0"/>
              <a:t>Evaluated – latency, heap usage, and energy consumption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DEFFEE99-7AE1-4945-A3F5-16A4E1C8ABD3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How Do the Instrumented Apps Perform in Runtime?</a:t>
            </a:r>
            <a:r>
              <a:rPr lang="en-US" sz="2500" dirty="0">
                <a:latin typeface="Arial" charset="0"/>
                <a:ea typeface="Arial" charset="0"/>
                <a:cs typeface="Arial" charset="0"/>
              </a:rPr>
              <a:t> (cont.)</a:t>
            </a:r>
          </a:p>
        </p:txBody>
      </p:sp>
    </p:spTree>
    <p:extLst>
      <p:ext uri="{BB962C8B-B14F-4D97-AF65-F5344CB8AC3E}">
        <p14:creationId xmlns:p14="http://schemas.microsoft.com/office/powerpoint/2010/main" val="85589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0" grpId="0"/>
      <p:bldP spid="30" grpId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42" grpId="0"/>
      <p:bldP spid="45" grpId="0" animBg="1"/>
      <p:bldP spid="46" grpId="0" animBg="1"/>
      <p:bldP spid="47" grpId="0" animBg="1"/>
      <p:bldP spid="4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70C94791-B384-C245-864A-A6CAAF65BF09}"/>
              </a:ext>
            </a:extLst>
          </p:cNvPr>
          <p:cNvSpPr txBox="1"/>
          <p:nvPr/>
        </p:nvSpPr>
        <p:spPr>
          <a:xfrm>
            <a:off x="1586609" y="2406908"/>
            <a:ext cx="1610505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u="sng" dirty="0"/>
              <a:t>Heap Usage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A0EE6F9-EED5-2549-8FCC-CF155B9ED2F8}"/>
              </a:ext>
            </a:extLst>
          </p:cNvPr>
          <p:cNvSpPr/>
          <p:nvPr/>
        </p:nvSpPr>
        <p:spPr>
          <a:xfrm>
            <a:off x="1246187" y="2863916"/>
            <a:ext cx="3544663" cy="710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LG Nexus5</a:t>
            </a:r>
          </a:p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Android 6.0.1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C403122-D6B1-5041-94D6-656CC99CC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554" y="2287897"/>
            <a:ext cx="4901609" cy="3880114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68214482-515E-4E4C-9648-B91C778D7CBF}"/>
              </a:ext>
            </a:extLst>
          </p:cNvPr>
          <p:cNvSpPr/>
          <p:nvPr/>
        </p:nvSpPr>
        <p:spPr>
          <a:xfrm>
            <a:off x="5322755" y="3023367"/>
            <a:ext cx="340242" cy="350874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A7CEB97-18B8-2742-858B-CE9B9390E9AF}"/>
              </a:ext>
            </a:extLst>
          </p:cNvPr>
          <p:cNvSpPr/>
          <p:nvPr/>
        </p:nvSpPr>
        <p:spPr>
          <a:xfrm>
            <a:off x="7654830" y="3074758"/>
            <a:ext cx="340242" cy="350874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C932B72-07E4-EE47-B4D4-74130B716DBF}"/>
              </a:ext>
            </a:extLst>
          </p:cNvPr>
          <p:cNvSpPr/>
          <p:nvPr/>
        </p:nvSpPr>
        <p:spPr>
          <a:xfrm>
            <a:off x="5322755" y="4503065"/>
            <a:ext cx="340242" cy="350874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2F0F194-466B-FB4F-8882-19E9DAD1CFFE}"/>
              </a:ext>
            </a:extLst>
          </p:cNvPr>
          <p:cNvSpPr/>
          <p:nvPr/>
        </p:nvSpPr>
        <p:spPr>
          <a:xfrm>
            <a:off x="7654830" y="4678502"/>
            <a:ext cx="340242" cy="350874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BF56D65-40E0-7D4B-A3BA-58013C804855}"/>
              </a:ext>
            </a:extLst>
          </p:cNvPr>
          <p:cNvSpPr txBox="1"/>
          <p:nvPr/>
        </p:nvSpPr>
        <p:spPr>
          <a:xfrm>
            <a:off x="1353183" y="3901692"/>
            <a:ext cx="3969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Incurs 5-15% overhead </a:t>
            </a:r>
          </a:p>
          <a:p>
            <a:r>
              <a:rPr lang="en-US" dirty="0">
                <a:solidFill>
                  <a:srgbClr val="00B0F0"/>
                </a:solidFill>
              </a:rPr>
              <a:t>when a gesture gets performed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68FC6B3-7C10-EC48-A133-55BEE23EF9FC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How Do the Instrumented Apps Perform in Runtime?</a:t>
            </a:r>
            <a:r>
              <a:rPr lang="en-US" sz="2500" dirty="0">
                <a:latin typeface="Arial" charset="0"/>
                <a:ea typeface="Arial" charset="0"/>
                <a:cs typeface="Arial" charset="0"/>
              </a:rPr>
              <a:t> (cont.)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6E3DCE-B990-E545-914A-4D44D8D06EB2}"/>
              </a:ext>
            </a:extLst>
          </p:cNvPr>
          <p:cNvSpPr/>
          <p:nvPr/>
        </p:nvSpPr>
        <p:spPr>
          <a:xfrm>
            <a:off x="974796" y="1587536"/>
            <a:ext cx="807639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200" dirty="0"/>
              <a:t>Evaluated – latency, heap usage, and energy consumption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B41FA2-DFD4-4D42-8528-ADAA4CD091D7}"/>
              </a:ext>
            </a:extLst>
          </p:cNvPr>
          <p:cNvSpPr txBox="1"/>
          <p:nvPr/>
        </p:nvSpPr>
        <p:spPr>
          <a:xfrm>
            <a:off x="6686039" y="6168011"/>
            <a:ext cx="96879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Time (sec)</a:t>
            </a:r>
          </a:p>
        </p:txBody>
      </p:sp>
    </p:spTree>
    <p:extLst>
      <p:ext uri="{BB962C8B-B14F-4D97-AF65-F5344CB8AC3E}">
        <p14:creationId xmlns:p14="http://schemas.microsoft.com/office/powerpoint/2010/main" val="1720321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2" grpId="0" animBg="1"/>
      <p:bldP spid="26" grpId="0" animBg="1"/>
      <p:bldP spid="27" grpId="0" animBg="1"/>
      <p:bldP spid="28" grpId="0" animBg="1"/>
      <p:bldP spid="29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70C94791-B384-C245-864A-A6CAAF65BF09}"/>
              </a:ext>
            </a:extLst>
          </p:cNvPr>
          <p:cNvSpPr txBox="1"/>
          <p:nvPr/>
        </p:nvSpPr>
        <p:spPr>
          <a:xfrm>
            <a:off x="1331022" y="2179955"/>
            <a:ext cx="2676823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u="sng" dirty="0"/>
              <a:t>Energy Consumption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A0EE6F9-EED5-2549-8FCC-CF155B9ED2F8}"/>
              </a:ext>
            </a:extLst>
          </p:cNvPr>
          <p:cNvSpPr/>
          <p:nvPr/>
        </p:nvSpPr>
        <p:spPr>
          <a:xfrm>
            <a:off x="990600" y="2636963"/>
            <a:ext cx="3544663" cy="1051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Samsung Galaxy S4</a:t>
            </a:r>
          </a:p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Android 7.1.2</a:t>
            </a:r>
          </a:p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Monsoon power monitor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95C623E-4394-F94A-B4B4-8972AE1BD7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8870569"/>
              </p:ext>
            </p:extLst>
          </p:nvPr>
        </p:nvGraphicFramePr>
        <p:xfrm>
          <a:off x="4729013" y="2179955"/>
          <a:ext cx="5635413" cy="4160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05554787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548324915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841101063"/>
                    </a:ext>
                  </a:extLst>
                </a:gridCol>
              </a:tblGrid>
              <a:tr h="215805">
                <a:tc>
                  <a:txBody>
                    <a:bodyPr/>
                    <a:lstStyle/>
                    <a:p>
                      <a:r>
                        <a:rPr lang="en-US" sz="1500" dirty="0"/>
                        <a:t>App Name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Average (J)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err="1"/>
                        <a:t>Std</a:t>
                      </a:r>
                      <a:r>
                        <a:rPr lang="en-US" sz="1500" dirty="0"/>
                        <a:t> Dev (J)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2341559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r>
                        <a:rPr lang="en-US" sz="1500" dirty="0"/>
                        <a:t>Spotify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68.9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5.2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7398495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r>
                        <a:rPr lang="en-US" sz="1500" dirty="0"/>
                        <a:t>Inst. Spotify (Record)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75.0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5.5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7206441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r>
                        <a:rPr lang="en-US" sz="1500" dirty="0"/>
                        <a:t>Inst. Spotify (Replay)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78.5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4.8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06424156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r>
                        <a:rPr lang="en-US" sz="1500" dirty="0"/>
                        <a:t>Yelp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55.5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5.1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2262984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/>
                        <a:t>Inst. Yelp (Record)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67.8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4.9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7310310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r>
                        <a:rPr lang="en-US" sz="1500" dirty="0"/>
                        <a:t>Inst. Yelp (Replay)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64.9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5.1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43059882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r>
                        <a:rPr lang="en-US" sz="1500" dirty="0"/>
                        <a:t>Bing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75.9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4.3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0390789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/>
                        <a:t>Inst. Bing (Record)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86.1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6.3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629907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r>
                        <a:rPr lang="en-US" sz="1500" dirty="0"/>
                        <a:t>Inst. Bing (Replay)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86.9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6.3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78602510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r>
                        <a:rPr lang="en-US" sz="1500" dirty="0"/>
                        <a:t>AVG Cleaner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56.5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4.7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5874068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/>
                        <a:t>Inst. AVG Cleaner (Record)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66.0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3.9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6505477"/>
                  </a:ext>
                </a:extLst>
              </a:tr>
              <a:tr h="215805">
                <a:tc>
                  <a:txBody>
                    <a:bodyPr/>
                    <a:lstStyle/>
                    <a:p>
                      <a:r>
                        <a:rPr lang="en-US" sz="1500" dirty="0"/>
                        <a:t>Inst. AVG Cleaner (Replay)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63.2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2.4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3106851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EFFDCCCE-5438-D149-9B27-10188176D491}"/>
              </a:ext>
            </a:extLst>
          </p:cNvPr>
          <p:cNvGrpSpPr/>
          <p:nvPr/>
        </p:nvGrpSpPr>
        <p:grpSpPr>
          <a:xfrm>
            <a:off x="8437412" y="2636963"/>
            <a:ext cx="223284" cy="671866"/>
            <a:chOff x="7708605" y="2868775"/>
            <a:chExt cx="223284" cy="671866"/>
          </a:xfrm>
        </p:grpSpPr>
        <p:cxnSp>
          <p:nvCxnSpPr>
            <p:cNvPr id="12" name="Elbow Connector 11">
              <a:extLst>
                <a:ext uri="{FF2B5EF4-FFF2-40B4-BE49-F238E27FC236}">
                  <a16:creationId xmlns:a16="http://schemas.microsoft.com/office/drawing/2014/main" id="{49983740-F01A-CA43-BE4C-6B0D2E41D9B9}"/>
                </a:ext>
              </a:extLst>
            </p:cNvPr>
            <p:cNvCxnSpPr/>
            <p:nvPr/>
          </p:nvCxnSpPr>
          <p:spPr>
            <a:xfrm rot="16200000" flipV="1">
              <a:off x="7635581" y="2941799"/>
              <a:ext cx="369332" cy="223283"/>
            </a:xfrm>
            <a:prstGeom prst="bentConnector3">
              <a:avLst>
                <a:gd name="adj1" fmla="val 101820"/>
              </a:avLst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Elbow Connector 33">
              <a:extLst>
                <a:ext uri="{FF2B5EF4-FFF2-40B4-BE49-F238E27FC236}">
                  <a16:creationId xmlns:a16="http://schemas.microsoft.com/office/drawing/2014/main" id="{0D19626C-9AFB-CA45-B6F1-F1CA6A5B8B7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642417" y="3251169"/>
              <a:ext cx="355660" cy="223284"/>
            </a:xfrm>
            <a:prstGeom prst="bentConnector3">
              <a:avLst>
                <a:gd name="adj1" fmla="val 97832"/>
              </a:avLst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F3D8469-B2EF-784E-A401-52663D04C124}"/>
              </a:ext>
            </a:extLst>
          </p:cNvPr>
          <p:cNvGrpSpPr/>
          <p:nvPr/>
        </p:nvGrpSpPr>
        <p:grpSpPr>
          <a:xfrm>
            <a:off x="8437412" y="3625036"/>
            <a:ext cx="223284" cy="671866"/>
            <a:chOff x="7708605" y="2868775"/>
            <a:chExt cx="223284" cy="671866"/>
          </a:xfrm>
        </p:grpSpPr>
        <p:cxnSp>
          <p:nvCxnSpPr>
            <p:cNvPr id="39" name="Elbow Connector 38">
              <a:extLst>
                <a:ext uri="{FF2B5EF4-FFF2-40B4-BE49-F238E27FC236}">
                  <a16:creationId xmlns:a16="http://schemas.microsoft.com/office/drawing/2014/main" id="{714CA5BF-C403-3D48-A469-6644CEC823A8}"/>
                </a:ext>
              </a:extLst>
            </p:cNvPr>
            <p:cNvCxnSpPr/>
            <p:nvPr/>
          </p:nvCxnSpPr>
          <p:spPr>
            <a:xfrm rot="16200000" flipV="1">
              <a:off x="7635581" y="2941799"/>
              <a:ext cx="369332" cy="223283"/>
            </a:xfrm>
            <a:prstGeom prst="bentConnector3">
              <a:avLst>
                <a:gd name="adj1" fmla="val 101820"/>
              </a:avLst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Elbow Connector 39">
              <a:extLst>
                <a:ext uri="{FF2B5EF4-FFF2-40B4-BE49-F238E27FC236}">
                  <a16:creationId xmlns:a16="http://schemas.microsoft.com/office/drawing/2014/main" id="{3364ECD0-6FE1-444F-8DFE-138373B5DEE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642417" y="3251169"/>
              <a:ext cx="355660" cy="223284"/>
            </a:xfrm>
            <a:prstGeom prst="bentConnector3">
              <a:avLst>
                <a:gd name="adj1" fmla="val 97832"/>
              </a:avLst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A0AE533-533E-1348-9D72-478A42273802}"/>
              </a:ext>
            </a:extLst>
          </p:cNvPr>
          <p:cNvGrpSpPr/>
          <p:nvPr/>
        </p:nvGrpSpPr>
        <p:grpSpPr>
          <a:xfrm>
            <a:off x="8437412" y="4571424"/>
            <a:ext cx="223284" cy="671866"/>
            <a:chOff x="7708605" y="2868775"/>
            <a:chExt cx="223284" cy="671866"/>
          </a:xfrm>
        </p:grpSpPr>
        <p:cxnSp>
          <p:nvCxnSpPr>
            <p:cNvPr id="43" name="Elbow Connector 42">
              <a:extLst>
                <a:ext uri="{FF2B5EF4-FFF2-40B4-BE49-F238E27FC236}">
                  <a16:creationId xmlns:a16="http://schemas.microsoft.com/office/drawing/2014/main" id="{199DCE96-D8A6-194E-8B6F-DB3E590B9D57}"/>
                </a:ext>
              </a:extLst>
            </p:cNvPr>
            <p:cNvCxnSpPr/>
            <p:nvPr/>
          </p:nvCxnSpPr>
          <p:spPr>
            <a:xfrm rot="16200000" flipV="1">
              <a:off x="7635581" y="2941799"/>
              <a:ext cx="369332" cy="223283"/>
            </a:xfrm>
            <a:prstGeom prst="bentConnector3">
              <a:avLst>
                <a:gd name="adj1" fmla="val 101820"/>
              </a:avLst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Elbow Connector 48">
              <a:extLst>
                <a:ext uri="{FF2B5EF4-FFF2-40B4-BE49-F238E27FC236}">
                  <a16:creationId xmlns:a16="http://schemas.microsoft.com/office/drawing/2014/main" id="{D70252A5-A921-0B46-BC5A-DBCCE553921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642417" y="3251169"/>
              <a:ext cx="355660" cy="223284"/>
            </a:xfrm>
            <a:prstGeom prst="bentConnector3">
              <a:avLst>
                <a:gd name="adj1" fmla="val 97832"/>
              </a:avLst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1254DDF-7E00-6948-9482-63389536BEE6}"/>
              </a:ext>
            </a:extLst>
          </p:cNvPr>
          <p:cNvGrpSpPr/>
          <p:nvPr/>
        </p:nvGrpSpPr>
        <p:grpSpPr>
          <a:xfrm>
            <a:off x="8437412" y="5531484"/>
            <a:ext cx="223284" cy="671866"/>
            <a:chOff x="7708605" y="2868775"/>
            <a:chExt cx="223284" cy="671866"/>
          </a:xfrm>
        </p:grpSpPr>
        <p:cxnSp>
          <p:nvCxnSpPr>
            <p:cNvPr id="51" name="Elbow Connector 50">
              <a:extLst>
                <a:ext uri="{FF2B5EF4-FFF2-40B4-BE49-F238E27FC236}">
                  <a16:creationId xmlns:a16="http://schemas.microsoft.com/office/drawing/2014/main" id="{A0291886-2BE0-A141-962D-AB97FCF25C99}"/>
                </a:ext>
              </a:extLst>
            </p:cNvPr>
            <p:cNvCxnSpPr/>
            <p:nvPr/>
          </p:nvCxnSpPr>
          <p:spPr>
            <a:xfrm rot="16200000" flipV="1">
              <a:off x="7635581" y="2941799"/>
              <a:ext cx="369332" cy="223283"/>
            </a:xfrm>
            <a:prstGeom prst="bentConnector3">
              <a:avLst>
                <a:gd name="adj1" fmla="val 101820"/>
              </a:avLst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Elbow Connector 51">
              <a:extLst>
                <a:ext uri="{FF2B5EF4-FFF2-40B4-BE49-F238E27FC236}">
                  <a16:creationId xmlns:a16="http://schemas.microsoft.com/office/drawing/2014/main" id="{3C3D0596-9DBD-E648-9DD8-B33C37A0254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642417" y="3251169"/>
              <a:ext cx="355660" cy="223284"/>
            </a:xfrm>
            <a:prstGeom prst="bentConnector3">
              <a:avLst>
                <a:gd name="adj1" fmla="val 97832"/>
              </a:avLst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CAC7800-0D34-6A48-B733-239D40C3C673}"/>
              </a:ext>
            </a:extLst>
          </p:cNvPr>
          <p:cNvSpPr txBox="1"/>
          <p:nvPr/>
        </p:nvSpPr>
        <p:spPr>
          <a:xfrm>
            <a:off x="848496" y="3950827"/>
            <a:ext cx="3828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incurs 16.9% overhead when </a:t>
            </a:r>
          </a:p>
          <a:p>
            <a:r>
              <a:rPr lang="en-US" dirty="0">
                <a:solidFill>
                  <a:srgbClr val="00B0F0"/>
                </a:solidFill>
              </a:rPr>
              <a:t>a recording or a replaying is performed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C970128-F0EB-4345-80CA-9F8880138AC1}"/>
              </a:ext>
            </a:extLst>
          </p:cNvPr>
          <p:cNvSpPr txBox="1"/>
          <p:nvPr/>
        </p:nvSpPr>
        <p:spPr>
          <a:xfrm>
            <a:off x="974796" y="4571423"/>
            <a:ext cx="357154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00B0F0"/>
                </a:solidFill>
              </a:rPr>
              <a:t>Mainly from extra sensors </a:t>
            </a:r>
            <a:r>
              <a:rPr lang="en-US" sz="1500" dirty="0" err="1">
                <a:solidFill>
                  <a:srgbClr val="00B0F0"/>
                </a:solidFill>
              </a:rPr>
              <a:t>Gesto</a:t>
            </a:r>
            <a:r>
              <a:rPr lang="en-US" sz="1500" dirty="0">
                <a:solidFill>
                  <a:srgbClr val="00B0F0"/>
                </a:solidFill>
              </a:rPr>
              <a:t> uses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00B0F0"/>
                </a:solidFill>
              </a:rPr>
              <a:t>Can be reduced by existing energy efficient gestures or voice recognition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7E4396-0127-CB4F-84B9-1B4906F2743C}"/>
              </a:ext>
            </a:extLst>
          </p:cNvPr>
          <p:cNvSpPr/>
          <p:nvPr/>
        </p:nvSpPr>
        <p:spPr>
          <a:xfrm>
            <a:off x="7938648" y="2847248"/>
            <a:ext cx="498764" cy="56750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C15C55-244E-6043-933D-3D989C5E9BB8}"/>
              </a:ext>
            </a:extLst>
          </p:cNvPr>
          <p:cNvSpPr/>
          <p:nvPr/>
        </p:nvSpPr>
        <p:spPr>
          <a:xfrm>
            <a:off x="7938648" y="3819256"/>
            <a:ext cx="498764" cy="56750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062BEF-A642-8046-BCF1-B85C27AD77DA}"/>
              </a:ext>
            </a:extLst>
          </p:cNvPr>
          <p:cNvSpPr/>
          <p:nvPr/>
        </p:nvSpPr>
        <p:spPr>
          <a:xfrm>
            <a:off x="7938647" y="4781709"/>
            <a:ext cx="498764" cy="56750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B5D0823-E647-EC46-8AD5-C821AD5ADC92}"/>
              </a:ext>
            </a:extLst>
          </p:cNvPr>
          <p:cNvSpPr/>
          <p:nvPr/>
        </p:nvSpPr>
        <p:spPr>
          <a:xfrm>
            <a:off x="7938647" y="5732752"/>
            <a:ext cx="498764" cy="56750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9A6DC8CD-A4DB-DE45-8526-071E53354985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How Do the Instrumented Apps Perform in Runtime?</a:t>
            </a:r>
            <a:r>
              <a:rPr lang="en-US" sz="2500" dirty="0">
                <a:latin typeface="Arial" charset="0"/>
                <a:ea typeface="Arial" charset="0"/>
                <a:cs typeface="Arial" charset="0"/>
              </a:rPr>
              <a:t> (cont.)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730BEE1-B6D6-874F-98D5-7D7FBEFF6161}"/>
              </a:ext>
            </a:extLst>
          </p:cNvPr>
          <p:cNvSpPr/>
          <p:nvPr/>
        </p:nvSpPr>
        <p:spPr>
          <a:xfrm>
            <a:off x="974796" y="1587536"/>
            <a:ext cx="807639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200" dirty="0"/>
              <a:t>Evaluated – latency, heap usage, and energy consumption</a:t>
            </a:r>
          </a:p>
        </p:txBody>
      </p:sp>
    </p:spTree>
    <p:extLst>
      <p:ext uri="{BB962C8B-B14F-4D97-AF65-F5344CB8AC3E}">
        <p14:creationId xmlns:p14="http://schemas.microsoft.com/office/powerpoint/2010/main" val="3283613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8" grpId="0"/>
      <p:bldP spid="3" grpId="0" animBg="1"/>
      <p:bldP spid="3" grpId="1" animBg="1"/>
      <p:bldP spid="22" grpId="0" animBg="1"/>
      <p:bldP spid="22" grpId="1" animBg="1"/>
      <p:bldP spid="23" grpId="0" animBg="1"/>
      <p:bldP spid="23" grpId="1" animBg="1"/>
      <p:bldP spid="26" grpId="0" animBg="1"/>
      <p:bldP spid="26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70C94791-B384-C245-864A-A6CAAF65BF09}"/>
              </a:ext>
            </a:extLst>
          </p:cNvPr>
          <p:cNvSpPr txBox="1"/>
          <p:nvPr/>
        </p:nvSpPr>
        <p:spPr>
          <a:xfrm>
            <a:off x="1689405" y="3623995"/>
            <a:ext cx="302307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u="sng" dirty="0"/>
              <a:t>Energy Consumption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00FA889-63BA-E646-B345-B5D50C034D9E}"/>
              </a:ext>
            </a:extLst>
          </p:cNvPr>
          <p:cNvSpPr txBox="1"/>
          <p:nvPr/>
        </p:nvSpPr>
        <p:spPr>
          <a:xfrm>
            <a:off x="1689405" y="1843088"/>
            <a:ext cx="1449949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u="sng" dirty="0"/>
              <a:t>Latency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5A8494-0934-6A4D-91CB-6AD3D4352CC4}"/>
              </a:ext>
            </a:extLst>
          </p:cNvPr>
          <p:cNvSpPr txBox="1"/>
          <p:nvPr/>
        </p:nvSpPr>
        <p:spPr>
          <a:xfrm>
            <a:off x="1689405" y="2734133"/>
            <a:ext cx="19567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u="sng" dirty="0"/>
              <a:t>Heap Usage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C0B05B-F384-704C-9B4B-E8D04444395F}"/>
              </a:ext>
            </a:extLst>
          </p:cNvPr>
          <p:cNvSpPr txBox="1"/>
          <p:nvPr/>
        </p:nvSpPr>
        <p:spPr>
          <a:xfrm>
            <a:off x="2355377" y="2276219"/>
            <a:ext cx="3146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Incurs less than 1 sec overhead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F7B90E8-5108-914D-AF2F-1795EB75F169}"/>
              </a:ext>
            </a:extLst>
          </p:cNvPr>
          <p:cNvSpPr txBox="1"/>
          <p:nvPr/>
        </p:nvSpPr>
        <p:spPr>
          <a:xfrm>
            <a:off x="2355377" y="3207432"/>
            <a:ext cx="5466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Incurs 5-15% overhead only when gestures get triggered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4F642F-BDE9-4642-B9D3-93D8B435F709}"/>
              </a:ext>
            </a:extLst>
          </p:cNvPr>
          <p:cNvSpPr/>
          <p:nvPr/>
        </p:nvSpPr>
        <p:spPr>
          <a:xfrm>
            <a:off x="2355377" y="4117502"/>
            <a:ext cx="62810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Incurs 16.9% overhead but can be optimized by other techniques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191DFB-BB17-9841-814B-C3D8301D0247}"/>
              </a:ext>
            </a:extLst>
          </p:cNvPr>
          <p:cNvSpPr txBox="1"/>
          <p:nvPr/>
        </p:nvSpPr>
        <p:spPr>
          <a:xfrm>
            <a:off x="2355377" y="5063106"/>
            <a:ext cx="74812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Show that </a:t>
            </a:r>
            <a:r>
              <a:rPr lang="en-US" sz="2200" b="1" dirty="0" err="1">
                <a:solidFill>
                  <a:schemeClr val="accent6">
                    <a:lumMod val="75000"/>
                  </a:schemeClr>
                </a:solidFill>
              </a:rPr>
              <a:t>Gesto</a:t>
            </a:r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 incurs modest overhead in runtime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CBEA8B5-1BFB-554D-A56B-636637CC04A1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How Do the Instrumented Apps Perform in Runtime?</a:t>
            </a:r>
            <a:r>
              <a:rPr lang="en-US" sz="2500" dirty="0">
                <a:latin typeface="Arial" charset="0"/>
                <a:ea typeface="Arial" charset="0"/>
                <a:cs typeface="Arial" charset="0"/>
              </a:rPr>
              <a:t> (cont.)</a:t>
            </a:r>
          </a:p>
        </p:txBody>
      </p:sp>
    </p:spTree>
    <p:extLst>
      <p:ext uri="{BB962C8B-B14F-4D97-AF65-F5344CB8AC3E}">
        <p14:creationId xmlns:p14="http://schemas.microsoft.com/office/powerpoint/2010/main" val="3762858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1" grpId="0"/>
      <p:bldP spid="22" grpId="0"/>
      <p:bldP spid="23" grpId="0"/>
      <p:bldP spid="26" grpId="0"/>
      <p:bldP spid="3" grpId="0"/>
      <p:bldP spid="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501" y="527445"/>
            <a:ext cx="9978961" cy="1325563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What about Other Systems?</a:t>
            </a:r>
            <a:endParaRPr lang="en-US" sz="2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AA2150-1475-9F41-BDD9-77C96E650C18}"/>
              </a:ext>
            </a:extLst>
          </p:cNvPr>
          <p:cNvSpPr txBox="1"/>
          <p:nvPr/>
        </p:nvSpPr>
        <p:spPr>
          <a:xfrm>
            <a:off x="3462528" y="28407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A5FF80-49C4-324C-AFDA-781B224E0AB0}"/>
              </a:ext>
            </a:extLst>
          </p:cNvPr>
          <p:cNvSpPr txBox="1"/>
          <p:nvPr/>
        </p:nvSpPr>
        <p:spPr>
          <a:xfrm>
            <a:off x="1314813" y="1983235"/>
            <a:ext cx="8028365" cy="2105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ts val="500"/>
              </a:spcBef>
            </a:pPr>
            <a:r>
              <a:rPr lang="en-US" sz="2000" dirty="0"/>
              <a:t>Limitations</a:t>
            </a:r>
          </a:p>
          <a:p>
            <a:pPr marL="285750" indent="-285750"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US" u="sng" dirty="0"/>
              <a:t>Intrusive</a:t>
            </a:r>
            <a:r>
              <a:rPr lang="en-US" dirty="0"/>
              <a:t> – require app-source, root access, or customized OS</a:t>
            </a:r>
            <a:endParaRPr lang="en-US" u="sng" dirty="0"/>
          </a:p>
          <a:p>
            <a:pPr marL="285750" indent="-285750"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US" u="sng" dirty="0"/>
              <a:t>Position (coordinate) based </a:t>
            </a:r>
            <a:r>
              <a:rPr lang="en-US" dirty="0"/>
              <a:t>– don’t work on other device (different screen size)</a:t>
            </a:r>
          </a:p>
          <a:p>
            <a:pPr marL="285750" indent="-285750"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US" u="sng" dirty="0"/>
              <a:t>Mainly for testing </a:t>
            </a:r>
            <a:r>
              <a:rPr lang="en-US" dirty="0"/>
              <a:t>– require a desktop control</a:t>
            </a:r>
          </a:p>
          <a:p>
            <a:pPr marL="285750" indent="-285750"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US" u="sng" dirty="0"/>
              <a:t>No mapping</a:t>
            </a:r>
            <a:r>
              <a:rPr lang="en-US" dirty="0"/>
              <a:t> – with gestures and voice command</a:t>
            </a:r>
          </a:p>
          <a:p>
            <a:pPr marL="342900" indent="-342900">
              <a:spcBef>
                <a:spcPts val="500"/>
              </a:spcBef>
              <a:buFontTx/>
              <a:buChar char="-"/>
            </a:pPr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5BE2C07-84B1-3B4C-A891-2826EC44CE67}"/>
              </a:ext>
            </a:extLst>
          </p:cNvPr>
          <p:cNvGrpSpPr/>
          <p:nvPr/>
        </p:nvGrpSpPr>
        <p:grpSpPr>
          <a:xfrm>
            <a:off x="9979132" y="949234"/>
            <a:ext cx="789332" cy="931842"/>
            <a:chOff x="1670109" y="4735130"/>
            <a:chExt cx="1205681" cy="160270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295B9C2-1A2B-0743-B954-F761700ED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70109" y="4735130"/>
              <a:ext cx="1205681" cy="123337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8E5384D-4962-A84F-92E6-75D0CD3059B6}"/>
                </a:ext>
              </a:extLst>
            </p:cNvPr>
            <p:cNvSpPr txBox="1"/>
            <p:nvPr/>
          </p:nvSpPr>
          <p:spPr>
            <a:xfrm>
              <a:off x="1815259" y="5968507"/>
              <a:ext cx="9153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058F96"/>
                  </a:solidFill>
                </a:rPr>
                <a:t>Culebra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7865D6B9-177F-8B42-8EC8-19C79DFFDD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2750" y="1615055"/>
            <a:ext cx="895882" cy="107809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DB64FF-2457-4049-9D73-24872316A1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2797" b="36947"/>
          <a:stretch/>
        </p:blipFill>
        <p:spPr>
          <a:xfrm>
            <a:off x="9866061" y="4327267"/>
            <a:ext cx="1804806" cy="55538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F4E9EC2-0BD1-034E-B31E-B395EE59D7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65301" y="3882704"/>
            <a:ext cx="1328556" cy="400676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0FDC93AE-800D-3C4C-B938-673BD8C28EB5}"/>
              </a:ext>
            </a:extLst>
          </p:cNvPr>
          <p:cNvGrpSpPr/>
          <p:nvPr/>
        </p:nvGrpSpPr>
        <p:grpSpPr>
          <a:xfrm>
            <a:off x="9901023" y="2693150"/>
            <a:ext cx="881253" cy="999946"/>
            <a:chOff x="9218862" y="4930588"/>
            <a:chExt cx="1119378" cy="1388326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F5CF9FB-003A-D44E-9622-D67910638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18862" y="4930588"/>
              <a:ext cx="1119378" cy="1018994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C92D501-2735-2744-AA96-E44AB300B05F}"/>
                </a:ext>
              </a:extLst>
            </p:cNvPr>
            <p:cNvSpPr txBox="1"/>
            <p:nvPr/>
          </p:nvSpPr>
          <p:spPr>
            <a:xfrm>
              <a:off x="9373681" y="5949582"/>
              <a:ext cx="80974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b="1" dirty="0" err="1">
                  <a:solidFill>
                    <a:srgbClr val="484F5C"/>
                  </a:solidFill>
                </a:rPr>
                <a:t>Frep</a:t>
              </a:r>
              <a:endParaRPr lang="en-US" b="1" dirty="0">
                <a:solidFill>
                  <a:srgbClr val="484F5C"/>
                </a:solidFill>
              </a:endParaRPr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0AED8C9-EF9F-7245-AA50-99BB83113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387" y="1574297"/>
            <a:ext cx="9401181" cy="507831"/>
          </a:xfrm>
        </p:spPr>
        <p:txBody>
          <a:bodyPr>
            <a:normAutofit/>
          </a:bodyPr>
          <a:lstStyle/>
          <a:p>
            <a:r>
              <a:rPr lang="en-US" sz="2300" dirty="0"/>
              <a:t>Multiple systems – enabling record and replay feature on existing apps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3185668-DD70-B049-AEE0-CEEE522B05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47010" y="3902312"/>
            <a:ext cx="646123" cy="5156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02CFBF-44C5-A146-845C-62D76504F5B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00389" y="4502695"/>
            <a:ext cx="1585489" cy="1585489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392EBC1-24EE-F644-B9BE-2767F07C18FB}"/>
              </a:ext>
            </a:extLst>
          </p:cNvPr>
          <p:cNvSpPr/>
          <p:nvPr/>
        </p:nvSpPr>
        <p:spPr>
          <a:xfrm>
            <a:off x="3767899" y="4446210"/>
            <a:ext cx="4537580" cy="185596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A4E2CA6-357E-AF40-A03E-F53C12A71F8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59955" y="4640279"/>
            <a:ext cx="1024883" cy="14479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67CC425-1335-EC46-82C5-C42836101D8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duotone>
              <a:prstClr val="black"/>
              <a:srgbClr val="D9C3A5">
                <a:tint val="50000"/>
                <a:satMod val="180000"/>
              </a:srgbClr>
            </a:duotone>
          </a:blip>
          <a:srcRect l="54370"/>
          <a:stretch/>
        </p:blipFill>
        <p:spPr>
          <a:xfrm>
            <a:off x="7182020" y="5001493"/>
            <a:ext cx="441380" cy="725476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01E128-2E39-8B40-AE25-9D1718377DEC}"/>
              </a:ext>
            </a:extLst>
          </p:cNvPr>
          <p:cNvCxnSpPr/>
          <p:nvPr/>
        </p:nvCxnSpPr>
        <p:spPr>
          <a:xfrm>
            <a:off x="6018371" y="5295439"/>
            <a:ext cx="841584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7264F71-DE3E-0D4A-98E5-8889F3E6959A}"/>
              </a:ext>
            </a:extLst>
          </p:cNvPr>
          <p:cNvSpPr/>
          <p:nvPr/>
        </p:nvSpPr>
        <p:spPr>
          <a:xfrm>
            <a:off x="1368989" y="4196348"/>
            <a:ext cx="1467293" cy="2261793"/>
          </a:xfrm>
          <a:prstGeom prst="round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910197-F6C6-384A-B365-8F1B6FD2D6F6}"/>
              </a:ext>
            </a:extLst>
          </p:cNvPr>
          <p:cNvSpPr txBox="1"/>
          <p:nvPr/>
        </p:nvSpPr>
        <p:spPr>
          <a:xfrm>
            <a:off x="1693613" y="3849835"/>
            <a:ext cx="818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Screen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71E8767-BC30-E448-BF04-EEF2E47B6365}"/>
              </a:ext>
            </a:extLst>
          </p:cNvPr>
          <p:cNvSpPr/>
          <p:nvPr/>
        </p:nvSpPr>
        <p:spPr>
          <a:xfrm>
            <a:off x="1700225" y="4532123"/>
            <a:ext cx="818044" cy="33427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Button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7199CF-0678-B84E-B976-D3F9B56491F0}"/>
              </a:ext>
            </a:extLst>
          </p:cNvPr>
          <p:cNvCxnSpPr>
            <a:cxnSpLocks/>
            <a:stCxn id="30" idx="0"/>
            <a:endCxn id="30" idx="2"/>
          </p:cNvCxnSpPr>
          <p:nvPr/>
        </p:nvCxnSpPr>
        <p:spPr>
          <a:xfrm>
            <a:off x="2102636" y="4196348"/>
            <a:ext cx="0" cy="2261793"/>
          </a:xfrm>
          <a:prstGeom prst="line">
            <a:avLst/>
          </a:prstGeom>
          <a:ln w="254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77186F5-417A-3444-8583-C81DFFB48DF9}"/>
              </a:ext>
            </a:extLst>
          </p:cNvPr>
          <p:cNvCxnSpPr>
            <a:cxnSpLocks/>
          </p:cNvCxnSpPr>
          <p:nvPr/>
        </p:nvCxnSpPr>
        <p:spPr>
          <a:xfrm flipH="1">
            <a:off x="1368989" y="4725619"/>
            <a:ext cx="1467293" cy="0"/>
          </a:xfrm>
          <a:prstGeom prst="line">
            <a:avLst/>
          </a:prstGeom>
          <a:ln w="254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F933F53A-96C0-574B-81A9-564964FA32B0}"/>
              </a:ext>
            </a:extLst>
          </p:cNvPr>
          <p:cNvSpPr txBox="1"/>
          <p:nvPr/>
        </p:nvSpPr>
        <p:spPr>
          <a:xfrm>
            <a:off x="2845453" y="4540953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dirty="0" err="1">
                <a:solidFill>
                  <a:srgbClr val="FF0000"/>
                </a:solidFill>
              </a:rPr>
              <a:t>x,y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A21EB9C-30B5-5943-B1AD-78E52228BB44}"/>
              </a:ext>
            </a:extLst>
          </p:cNvPr>
          <p:cNvSpPr txBox="1"/>
          <p:nvPr/>
        </p:nvSpPr>
        <p:spPr>
          <a:xfrm>
            <a:off x="8779969" y="5256896"/>
            <a:ext cx="27121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Many challenges solved in the paper</a:t>
            </a:r>
          </a:p>
        </p:txBody>
      </p:sp>
    </p:spTree>
    <p:extLst>
      <p:ext uri="{BB962C8B-B14F-4D97-AF65-F5344CB8AC3E}">
        <p14:creationId xmlns:p14="http://schemas.microsoft.com/office/powerpoint/2010/main" val="3930492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30" grpId="0" animBg="1"/>
      <p:bldP spid="31" grpId="0"/>
      <p:bldP spid="32" grpId="0" animBg="1"/>
      <p:bldP spid="40" grpId="0"/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E07A1EE-B0FA-C742-B185-830E737FB22B}"/>
              </a:ext>
            </a:extLst>
          </p:cNvPr>
          <p:cNvSpPr txBox="1">
            <a:spLocks/>
          </p:cNvSpPr>
          <p:nvPr/>
        </p:nvSpPr>
        <p:spPr>
          <a:xfrm>
            <a:off x="722582" y="357246"/>
            <a:ext cx="1093958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700" dirty="0">
                <a:latin typeface="Arial" charset="0"/>
                <a:ea typeface="Arial" charset="0"/>
                <a:cs typeface="Arial" charset="0"/>
              </a:rPr>
              <a:t>What is </a:t>
            </a:r>
            <a:r>
              <a:rPr lang="en-US" sz="2700" dirty="0" err="1">
                <a:latin typeface="Arial" charset="0"/>
                <a:ea typeface="Arial" charset="0"/>
                <a:cs typeface="Arial" charset="0"/>
              </a:rPr>
              <a:t>Gesto</a:t>
            </a:r>
            <a:r>
              <a:rPr lang="en-US" sz="2700" dirty="0">
                <a:latin typeface="Arial" charset="0"/>
                <a:ea typeface="Arial" charset="0"/>
                <a:cs typeface="Arial" charset="0"/>
              </a:rPr>
              <a:t>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3E5E983-2F3F-C840-95D2-D6DEF5A3E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769" y="1421115"/>
            <a:ext cx="6522847" cy="14500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u="sng" dirty="0"/>
              <a:t>Task automation system</a:t>
            </a:r>
          </a:p>
          <a:p>
            <a:pPr marL="0" indent="0">
              <a:buNone/>
            </a:pPr>
            <a:r>
              <a:rPr lang="en-US" sz="2000" dirty="0"/>
              <a:t>    – Maps UI actions to a gesture or voice command</a:t>
            </a:r>
          </a:p>
        </p:txBody>
      </p:sp>
      <p:sp>
        <p:nvSpPr>
          <p:cNvPr id="15" name="Right Arrow Callout 14">
            <a:extLst>
              <a:ext uri="{FF2B5EF4-FFF2-40B4-BE49-F238E27FC236}">
                <a16:creationId xmlns:a16="http://schemas.microsoft.com/office/drawing/2014/main" id="{9B80028F-23EC-994F-8B77-64E402A20C22}"/>
              </a:ext>
            </a:extLst>
          </p:cNvPr>
          <p:cNvSpPr/>
          <p:nvPr/>
        </p:nvSpPr>
        <p:spPr>
          <a:xfrm>
            <a:off x="6942937" y="1103511"/>
            <a:ext cx="2236806" cy="1009488"/>
          </a:xfrm>
          <a:prstGeom prst="rightArrowCallout">
            <a:avLst>
              <a:gd name="adj1" fmla="val 10294"/>
              <a:gd name="adj2" fmla="val 14706"/>
              <a:gd name="adj3" fmla="val 14706"/>
              <a:gd name="adj4" fmla="val 84157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7" descr="https://lh6.googleusercontent.com/-8pGNFDAVO8uqkDNOH7eTlYOmA9RJ78_EE1MKxkMzFoHXRop7_QGHbN184CeYheD8XPnF0U4f5LUwuUuSlY1RA-LDSf6S-jWNRPyyxonfZ6oiJ44lpGvca4qSb5tRu3QeFa8l3aFcelknA">
            <a:extLst>
              <a:ext uri="{FF2B5EF4-FFF2-40B4-BE49-F238E27FC236}">
                <a16:creationId xmlns:a16="http://schemas.microsoft.com/office/drawing/2014/main" id="{73FC6AF7-0DFC-A24C-B1C3-5C1826EF6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5249" y="1470307"/>
            <a:ext cx="739529" cy="739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 descr="https://lh6.googleusercontent.com/8APHeWkjXKQELa3d_9L1AYSGmJ8ebI6_I2pTt85AI0YbfQnuzU55zpN1GRBZoRvDR-lgoo6oJvLD8njW7OBAaneKUZqBb6lPnEw-uhYuy2oeUdzSMbvRFLul-JKoGD50fRP9czuGPFOTkQ">
            <a:extLst>
              <a:ext uri="{FF2B5EF4-FFF2-40B4-BE49-F238E27FC236}">
                <a16:creationId xmlns:a16="http://schemas.microsoft.com/office/drawing/2014/main" id="{FB9BE4E0-8017-0E4F-850D-E525D2575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7778" y="780563"/>
            <a:ext cx="846660" cy="84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C3E27F8-F8B6-B246-8825-B845A2118F28}"/>
              </a:ext>
            </a:extLst>
          </p:cNvPr>
          <p:cNvSpPr txBox="1"/>
          <p:nvPr/>
        </p:nvSpPr>
        <p:spPr>
          <a:xfrm>
            <a:off x="9803200" y="156799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pic>
        <p:nvPicPr>
          <p:cNvPr id="34" name="Picture 2" descr="1.png">
            <a:extLst>
              <a:ext uri="{FF2B5EF4-FFF2-40B4-BE49-F238E27FC236}">
                <a16:creationId xmlns:a16="http://schemas.microsoft.com/office/drawing/2014/main" id="{825C8300-744A-6242-9EB1-95C35EF017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036" y="3243038"/>
            <a:ext cx="677004" cy="677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" descr="5.png">
            <a:extLst>
              <a:ext uri="{FF2B5EF4-FFF2-40B4-BE49-F238E27FC236}">
                <a16:creationId xmlns:a16="http://schemas.microsoft.com/office/drawing/2014/main" id="{4ACB4DDD-969A-B645-8D0D-A3C126925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3284" y="3243038"/>
            <a:ext cx="312059" cy="31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06D1852D-5F21-0942-979C-4638B56A881C}"/>
              </a:ext>
            </a:extLst>
          </p:cNvPr>
          <p:cNvSpPr txBox="1"/>
          <p:nvPr/>
        </p:nvSpPr>
        <p:spPr>
          <a:xfrm>
            <a:off x="1796810" y="3089671"/>
            <a:ext cx="847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Record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9F2D90A5-F4FE-AB48-A3A5-1C5C73E989ED}"/>
              </a:ext>
            </a:extLst>
          </p:cNvPr>
          <p:cNvSpPr/>
          <p:nvPr/>
        </p:nvSpPr>
        <p:spPr>
          <a:xfrm>
            <a:off x="3955448" y="3503674"/>
            <a:ext cx="362968" cy="21157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7" descr="https://lh6.googleusercontent.com/-8pGNFDAVO8uqkDNOH7eTlYOmA9RJ78_EE1MKxkMzFoHXRop7_QGHbN184CeYheD8XPnF0U4f5LUwuUuSlY1RA-LDSf6S-jWNRPyyxonfZ6oiJ44lpGvca4qSb5tRu3QeFa8l3aFcelknA">
            <a:extLst>
              <a:ext uri="{FF2B5EF4-FFF2-40B4-BE49-F238E27FC236}">
                <a16:creationId xmlns:a16="http://schemas.microsoft.com/office/drawing/2014/main" id="{9F234580-039D-5A40-8C35-E59957394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6692" y="3053853"/>
            <a:ext cx="516690" cy="516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8" descr="https://lh6.googleusercontent.com/8APHeWkjXKQELa3d_9L1AYSGmJ8ebI6_I2pTt85AI0YbfQnuzU55zpN1GRBZoRvDR-lgoo6oJvLD8njW7OBAaneKUZqBb6lPnEw-uhYuy2oeUdzSMbvRFLul-JKoGD50fRP9czuGPFOTkQ">
            <a:extLst>
              <a:ext uri="{FF2B5EF4-FFF2-40B4-BE49-F238E27FC236}">
                <a16:creationId xmlns:a16="http://schemas.microsoft.com/office/drawing/2014/main" id="{71FC18C8-D32B-1F46-8375-2B4F8A94B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6834" y="3313694"/>
            <a:ext cx="591540" cy="591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1.png">
            <a:extLst>
              <a:ext uri="{FF2B5EF4-FFF2-40B4-BE49-F238E27FC236}">
                <a16:creationId xmlns:a16="http://schemas.microsoft.com/office/drawing/2014/main" id="{ACAAE63A-6DF5-704D-8714-99BA4CE99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3423" y="3269067"/>
            <a:ext cx="645378" cy="645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1.png">
            <a:extLst>
              <a:ext uri="{FF2B5EF4-FFF2-40B4-BE49-F238E27FC236}">
                <a16:creationId xmlns:a16="http://schemas.microsoft.com/office/drawing/2014/main" id="{390B8ABB-597D-4147-8CAC-1121D9EE1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5962" y="3269067"/>
            <a:ext cx="645378" cy="645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15" descr="2.png">
            <a:extLst>
              <a:ext uri="{FF2B5EF4-FFF2-40B4-BE49-F238E27FC236}">
                <a16:creationId xmlns:a16="http://schemas.microsoft.com/office/drawing/2014/main" id="{C3F3402D-9DBF-E34A-8351-ACC8346E2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378" y="3383217"/>
            <a:ext cx="200828" cy="20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15" descr="2.png">
            <a:extLst>
              <a:ext uri="{FF2B5EF4-FFF2-40B4-BE49-F238E27FC236}">
                <a16:creationId xmlns:a16="http://schemas.microsoft.com/office/drawing/2014/main" id="{21F05F17-20EF-0E4E-A389-7951F3C43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9719" y="3575869"/>
            <a:ext cx="200828" cy="20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19A66D3-93BB-8644-95EB-06C3239170AE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7128801" y="3591756"/>
            <a:ext cx="293757" cy="0"/>
          </a:xfrm>
          <a:prstGeom prst="line">
            <a:avLst/>
          </a:prstGeom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ight Arrow 44">
            <a:extLst>
              <a:ext uri="{FF2B5EF4-FFF2-40B4-BE49-F238E27FC236}">
                <a16:creationId xmlns:a16="http://schemas.microsoft.com/office/drawing/2014/main" id="{4C7048BE-9A4B-0946-A6E4-AB610C1F9875}"/>
              </a:ext>
            </a:extLst>
          </p:cNvPr>
          <p:cNvSpPr/>
          <p:nvPr/>
        </p:nvSpPr>
        <p:spPr>
          <a:xfrm>
            <a:off x="5900634" y="3503676"/>
            <a:ext cx="362968" cy="21157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662AC406-0B0A-944C-A403-394870780BAC}"/>
              </a:ext>
            </a:extLst>
          </p:cNvPr>
          <p:cNvSpPr/>
          <p:nvPr/>
        </p:nvSpPr>
        <p:spPr>
          <a:xfrm>
            <a:off x="8226019" y="3503675"/>
            <a:ext cx="362968" cy="21157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3D9C8D6-2D48-BB40-BDB4-4DCFC00815F1}"/>
              </a:ext>
            </a:extLst>
          </p:cNvPr>
          <p:cNvCxnSpPr>
            <a:cxnSpLocks/>
          </p:cNvCxnSpPr>
          <p:nvPr/>
        </p:nvCxnSpPr>
        <p:spPr>
          <a:xfrm flipH="1">
            <a:off x="3473284" y="3204516"/>
            <a:ext cx="31206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2" descr="1.png">
            <a:extLst>
              <a:ext uri="{FF2B5EF4-FFF2-40B4-BE49-F238E27FC236}">
                <a16:creationId xmlns:a16="http://schemas.microsoft.com/office/drawing/2014/main" id="{53B69C37-7C7C-A142-ABEA-D38239C03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0131" y="3289289"/>
            <a:ext cx="638899" cy="638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293D70A-DD7B-4147-8FD5-391E47DB5F85}"/>
              </a:ext>
            </a:extLst>
          </p:cNvPr>
          <p:cNvCxnSpPr>
            <a:cxnSpLocks/>
          </p:cNvCxnSpPr>
          <p:nvPr/>
        </p:nvCxnSpPr>
        <p:spPr>
          <a:xfrm flipH="1">
            <a:off x="9267778" y="3076012"/>
            <a:ext cx="26857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85DFCE5-8103-364B-BEA2-2E7C68C0E3C8}"/>
              </a:ext>
            </a:extLst>
          </p:cNvPr>
          <p:cNvCxnSpPr>
            <a:cxnSpLocks/>
          </p:cNvCxnSpPr>
          <p:nvPr/>
        </p:nvCxnSpPr>
        <p:spPr>
          <a:xfrm>
            <a:off x="9267778" y="3157493"/>
            <a:ext cx="30368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268B7218-A98B-BC4A-8CFB-00AA954DE5CB}"/>
              </a:ext>
            </a:extLst>
          </p:cNvPr>
          <p:cNvSpPr txBox="1"/>
          <p:nvPr/>
        </p:nvSpPr>
        <p:spPr>
          <a:xfrm>
            <a:off x="6817414" y="3969687"/>
            <a:ext cx="978153" cy="3231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dirty="0"/>
              <a:t>UI Actions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695678F-DBF5-3847-9FFD-1009BEC29936}"/>
              </a:ext>
            </a:extLst>
          </p:cNvPr>
          <p:cNvSpPr txBox="1"/>
          <p:nvPr/>
        </p:nvSpPr>
        <p:spPr>
          <a:xfrm>
            <a:off x="2960967" y="3971575"/>
            <a:ext cx="557397" cy="3231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dirty="0"/>
              <a:t>Start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7874AEF-148F-244A-9178-F215830E6EFC}"/>
              </a:ext>
            </a:extLst>
          </p:cNvPr>
          <p:cNvSpPr txBox="1"/>
          <p:nvPr/>
        </p:nvSpPr>
        <p:spPr>
          <a:xfrm>
            <a:off x="4416834" y="3970065"/>
            <a:ext cx="1376659" cy="5078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dirty="0"/>
              <a:t>Select</a:t>
            </a:r>
          </a:p>
          <a:p>
            <a:pPr algn="ctr"/>
            <a:r>
              <a:rPr lang="en-US" sz="1200" dirty="0"/>
              <a:t>(Gestures or Voice)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C0AA1F3-1D9A-AF47-A38F-4791A15E4F56}"/>
              </a:ext>
            </a:extLst>
          </p:cNvPr>
          <p:cNvSpPr txBox="1"/>
          <p:nvPr/>
        </p:nvSpPr>
        <p:spPr>
          <a:xfrm>
            <a:off x="8931540" y="3971575"/>
            <a:ext cx="639919" cy="3231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dirty="0"/>
              <a:t>Finish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301B6A9-CFB4-1E4B-81DF-C254CCD964B7}"/>
              </a:ext>
            </a:extLst>
          </p:cNvPr>
          <p:cNvSpPr txBox="1"/>
          <p:nvPr/>
        </p:nvSpPr>
        <p:spPr>
          <a:xfrm>
            <a:off x="3785343" y="5765953"/>
            <a:ext cx="1376659" cy="5078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dirty="0"/>
              <a:t>Trigger</a:t>
            </a:r>
          </a:p>
          <a:p>
            <a:pPr algn="ctr"/>
            <a:r>
              <a:rPr lang="en-US" sz="1200" dirty="0"/>
              <a:t>(Gestures or Voice)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AE38B63F-556A-134A-884C-C3020AA89D6D}"/>
              </a:ext>
            </a:extLst>
          </p:cNvPr>
          <p:cNvSpPr/>
          <p:nvPr/>
        </p:nvSpPr>
        <p:spPr>
          <a:xfrm>
            <a:off x="5345717" y="5363532"/>
            <a:ext cx="846660" cy="21157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D4E9CF9-DB81-A245-B0C6-371527A50D05}"/>
              </a:ext>
            </a:extLst>
          </p:cNvPr>
          <p:cNvSpPr txBox="1"/>
          <p:nvPr/>
        </p:nvSpPr>
        <p:spPr>
          <a:xfrm>
            <a:off x="6346918" y="5767154"/>
            <a:ext cx="1843197" cy="3231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dirty="0"/>
              <a:t>Replay the UI Actions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25BB170-E511-914A-8712-7A638D94EFB2}"/>
              </a:ext>
            </a:extLst>
          </p:cNvPr>
          <p:cNvSpPr txBox="1"/>
          <p:nvPr/>
        </p:nvSpPr>
        <p:spPr>
          <a:xfrm>
            <a:off x="1796626" y="4746863"/>
            <a:ext cx="82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Replay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5732573-616E-7241-81CA-D78406CCABCE}"/>
              </a:ext>
            </a:extLst>
          </p:cNvPr>
          <p:cNvCxnSpPr/>
          <p:nvPr/>
        </p:nvCxnSpPr>
        <p:spPr>
          <a:xfrm>
            <a:off x="1219049" y="4618692"/>
            <a:ext cx="1008910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" name="Picture 3" descr="5.png">
            <a:extLst>
              <a:ext uri="{FF2B5EF4-FFF2-40B4-BE49-F238E27FC236}">
                <a16:creationId xmlns:a16="http://schemas.microsoft.com/office/drawing/2014/main" id="{9E0CB385-788E-BA41-8304-5E2BEF477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7778" y="3265196"/>
            <a:ext cx="312059" cy="31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7" descr="https://lh6.googleusercontent.com/-8pGNFDAVO8uqkDNOH7eTlYOmA9RJ78_EE1MKxkMzFoHXRop7_QGHbN184CeYheD8XPnF0U4f5LUwuUuSlY1RA-LDSf6S-jWNRPyyxonfZ6oiJ44lpGvca4qSb5tRu3QeFa8l3aFcelknA">
            <a:extLst>
              <a:ext uri="{FF2B5EF4-FFF2-40B4-BE49-F238E27FC236}">
                <a16:creationId xmlns:a16="http://schemas.microsoft.com/office/drawing/2014/main" id="{C814300E-96A8-1744-86AE-8A43EA6D7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416" y="4853750"/>
            <a:ext cx="516690" cy="516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8" descr="https://lh6.googleusercontent.com/8APHeWkjXKQELa3d_9L1AYSGmJ8ebI6_I2pTt85AI0YbfQnuzU55zpN1GRBZoRvDR-lgoo6oJvLD8njW7OBAaneKUZqBb6lPnEw-uhYuy2oeUdzSMbvRFLul-JKoGD50fRP9czuGPFOTkQ">
            <a:extLst>
              <a:ext uri="{FF2B5EF4-FFF2-40B4-BE49-F238E27FC236}">
                <a16:creationId xmlns:a16="http://schemas.microsoft.com/office/drawing/2014/main" id="{AD1CE99B-A3A5-7447-AEDE-1C47041CE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558" y="5113591"/>
            <a:ext cx="591540" cy="591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2" descr="1.png">
            <a:extLst>
              <a:ext uri="{FF2B5EF4-FFF2-40B4-BE49-F238E27FC236}">
                <a16:creationId xmlns:a16="http://schemas.microsoft.com/office/drawing/2014/main" id="{F27C6B24-8D4B-6448-96E6-0C76563BA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4357" y="5054156"/>
            <a:ext cx="645378" cy="645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2" descr="1.png">
            <a:extLst>
              <a:ext uri="{FF2B5EF4-FFF2-40B4-BE49-F238E27FC236}">
                <a16:creationId xmlns:a16="http://schemas.microsoft.com/office/drawing/2014/main" id="{D1AC817E-8EBE-D64C-8DF0-F39E00882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6896" y="5054156"/>
            <a:ext cx="645378" cy="645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15" descr="2.png">
            <a:extLst>
              <a:ext uri="{FF2B5EF4-FFF2-40B4-BE49-F238E27FC236}">
                <a16:creationId xmlns:a16="http://schemas.microsoft.com/office/drawing/2014/main" id="{759E1E34-D007-4F4F-A281-7727949F5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312" y="5168306"/>
            <a:ext cx="200828" cy="20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15" descr="2.png">
            <a:extLst>
              <a:ext uri="{FF2B5EF4-FFF2-40B4-BE49-F238E27FC236}">
                <a16:creationId xmlns:a16="http://schemas.microsoft.com/office/drawing/2014/main" id="{B067DA2F-43A2-5C46-838F-BEDE94BB9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653" y="5360958"/>
            <a:ext cx="200828" cy="20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75CAAF6F-E6B3-1642-9001-3A5C7183A2B4}"/>
              </a:ext>
            </a:extLst>
          </p:cNvPr>
          <p:cNvCxnSpPr>
            <a:cxnSpLocks/>
            <a:stCxn id="85" idx="3"/>
          </p:cNvCxnSpPr>
          <p:nvPr/>
        </p:nvCxnSpPr>
        <p:spPr>
          <a:xfrm>
            <a:off x="7069735" y="5376845"/>
            <a:ext cx="293757" cy="0"/>
          </a:xfrm>
          <a:prstGeom prst="line">
            <a:avLst/>
          </a:prstGeom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" name="Picture 2" descr="1.png">
            <a:extLst>
              <a:ext uri="{FF2B5EF4-FFF2-40B4-BE49-F238E27FC236}">
                <a16:creationId xmlns:a16="http://schemas.microsoft.com/office/drawing/2014/main" id="{CCCF1096-35D4-B447-927E-EF38E4C8C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9735" y="1304534"/>
            <a:ext cx="645378" cy="645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1.png">
            <a:extLst>
              <a:ext uri="{FF2B5EF4-FFF2-40B4-BE49-F238E27FC236}">
                <a16:creationId xmlns:a16="http://schemas.microsoft.com/office/drawing/2014/main" id="{BF91ABF5-06AC-8D45-BB97-5D2C785B1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2274" y="1304534"/>
            <a:ext cx="645378" cy="645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15" descr="2.png">
            <a:extLst>
              <a:ext uri="{FF2B5EF4-FFF2-40B4-BE49-F238E27FC236}">
                <a16:creationId xmlns:a16="http://schemas.microsoft.com/office/drawing/2014/main" id="{2B8A77BA-B950-4A4D-9688-F44C5EF7F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1690" y="1418684"/>
            <a:ext cx="200828" cy="20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5" name="Picture 15" descr="2.png">
            <a:extLst>
              <a:ext uri="{FF2B5EF4-FFF2-40B4-BE49-F238E27FC236}">
                <a16:creationId xmlns:a16="http://schemas.microsoft.com/office/drawing/2014/main" id="{75C91E2C-44AF-884E-A663-A356E933C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031" y="1611336"/>
            <a:ext cx="200828" cy="20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22ACB07-A56B-C34E-8EEB-D77784EB1630}"/>
              </a:ext>
            </a:extLst>
          </p:cNvPr>
          <p:cNvCxnSpPr>
            <a:cxnSpLocks/>
            <a:stCxn id="92" idx="3"/>
          </p:cNvCxnSpPr>
          <p:nvPr/>
        </p:nvCxnSpPr>
        <p:spPr>
          <a:xfrm>
            <a:off x="7715113" y="1627223"/>
            <a:ext cx="293757" cy="0"/>
          </a:xfrm>
          <a:prstGeom prst="line">
            <a:avLst/>
          </a:prstGeom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 96">
            <a:extLst>
              <a:ext uri="{FF2B5EF4-FFF2-40B4-BE49-F238E27FC236}">
                <a16:creationId xmlns:a16="http://schemas.microsoft.com/office/drawing/2014/main" id="{AD12C9EE-ECA4-E945-97D2-0AEF99D8AE24}"/>
              </a:ext>
            </a:extLst>
          </p:cNvPr>
          <p:cNvSpPr/>
          <p:nvPr/>
        </p:nvSpPr>
        <p:spPr>
          <a:xfrm>
            <a:off x="968769" y="2446364"/>
            <a:ext cx="506600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u="sng" dirty="0"/>
              <a:t>How does </a:t>
            </a:r>
            <a:r>
              <a:rPr lang="en-US" sz="2200" u="sng" dirty="0" err="1"/>
              <a:t>Gesto</a:t>
            </a:r>
            <a:r>
              <a:rPr lang="en-US" sz="2200" u="sng" dirty="0"/>
              <a:t> enable task automation?</a:t>
            </a:r>
          </a:p>
        </p:txBody>
      </p:sp>
    </p:spTree>
    <p:extLst>
      <p:ext uri="{BB962C8B-B14F-4D97-AF65-F5344CB8AC3E}">
        <p14:creationId xmlns:p14="http://schemas.microsoft.com/office/powerpoint/2010/main" val="4270713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15" grpId="0" animBg="1"/>
      <p:bldP spid="18" grpId="0"/>
      <p:bldP spid="36" grpId="0"/>
      <p:bldP spid="37" grpId="0" animBg="1"/>
      <p:bldP spid="45" grpId="0" animBg="1"/>
      <p:bldP spid="46" grpId="0" animBg="1"/>
      <p:bldP spid="52" grpId="0"/>
      <p:bldP spid="53" grpId="0"/>
      <p:bldP spid="54" grpId="0"/>
      <p:bldP spid="55" grpId="0"/>
      <p:bldP spid="58" grpId="0"/>
      <p:bldP spid="59" grpId="0" animBg="1"/>
      <p:bldP spid="65" grpId="0"/>
      <p:bldP spid="66" grpId="0"/>
      <p:bldP spid="9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500" dirty="0">
                <a:latin typeface="Arial" charset="0"/>
                <a:ea typeface="Arial" charset="0"/>
                <a:cs typeface="Arial" charset="0"/>
              </a:rPr>
              <a:t>Conclusion</a:t>
            </a:r>
            <a:endParaRPr lang="en-US" sz="3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9D0B9C6-8443-1F42-B94B-7B361FC1EC5E}"/>
              </a:ext>
            </a:extLst>
          </p:cNvPr>
          <p:cNvSpPr txBox="1">
            <a:spLocks/>
          </p:cNvSpPr>
          <p:nvPr/>
        </p:nvSpPr>
        <p:spPr>
          <a:xfrm>
            <a:off x="1141276" y="1690688"/>
            <a:ext cx="9681621" cy="43203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00" dirty="0" err="1"/>
              <a:t>Gesto</a:t>
            </a:r>
            <a:endParaRPr lang="en-US" sz="2700" dirty="0"/>
          </a:p>
          <a:p>
            <a:pPr>
              <a:spcBef>
                <a:spcPts val="1500"/>
              </a:spcBef>
            </a:pPr>
            <a:r>
              <a:rPr lang="en-US" sz="2400" dirty="0"/>
              <a:t>Provides task automation</a:t>
            </a:r>
          </a:p>
          <a:p>
            <a:pPr>
              <a:spcBef>
                <a:spcPts val="1500"/>
              </a:spcBef>
            </a:pPr>
            <a:r>
              <a:rPr lang="en-US" sz="2400" dirty="0"/>
              <a:t>Does not require</a:t>
            </a:r>
          </a:p>
          <a:p>
            <a:pPr marL="457200" lvl="1" indent="0">
              <a:buNone/>
            </a:pPr>
            <a:r>
              <a:rPr lang="en-US" sz="2100" dirty="0"/>
              <a:t>- App-source code, root access, customized OS, and desktop control</a:t>
            </a:r>
          </a:p>
          <a:p>
            <a:pPr>
              <a:spcBef>
                <a:spcPts val="1500"/>
              </a:spcBef>
            </a:pPr>
            <a:r>
              <a:rPr lang="en-US" sz="2400" dirty="0"/>
              <a:t>Successfully handles</a:t>
            </a:r>
          </a:p>
          <a:p>
            <a:pPr lvl="1"/>
            <a:r>
              <a:rPr lang="en-US" sz="2100" dirty="0"/>
              <a:t>Recording UI actions – logging UI callbacks</a:t>
            </a:r>
          </a:p>
          <a:p>
            <a:pPr lvl="1"/>
            <a:r>
              <a:rPr lang="en-US" sz="2100" dirty="0"/>
              <a:t>Mapping the UI actions – using various gestures and voice commands</a:t>
            </a:r>
          </a:p>
          <a:p>
            <a:pPr lvl="1"/>
            <a:r>
              <a:rPr lang="en-US" sz="2100" dirty="0"/>
              <a:t>Replaying the UI actions – using triggering methods for UI actions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2700" dirty="0"/>
              <a:t>Evaluation shows that </a:t>
            </a:r>
            <a:r>
              <a:rPr lang="en-US" sz="2700" dirty="0" err="1"/>
              <a:t>Gesto</a:t>
            </a:r>
            <a:endParaRPr lang="en-US" sz="2700" dirty="0"/>
          </a:p>
          <a:p>
            <a:r>
              <a:rPr lang="en-US" sz="2200" dirty="0"/>
              <a:t>Successfully instruments existing apps with modest size increases</a:t>
            </a:r>
          </a:p>
          <a:p>
            <a:r>
              <a:rPr lang="en-US" sz="2200" dirty="0"/>
              <a:t>Incurs modest performance overhead in runtime</a:t>
            </a:r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335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E7ED99-A25E-E345-A461-4809E45F0F99}"/>
              </a:ext>
            </a:extLst>
          </p:cNvPr>
          <p:cNvSpPr txBox="1"/>
          <p:nvPr/>
        </p:nvSpPr>
        <p:spPr>
          <a:xfrm>
            <a:off x="1350458" y="2473072"/>
            <a:ext cx="2425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Simplifying UI actions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C5DC8A-F437-7A4A-A7A2-E4C7E04ED5CE}"/>
              </a:ext>
            </a:extLst>
          </p:cNvPr>
          <p:cNvSpPr txBox="1"/>
          <p:nvPr/>
        </p:nvSpPr>
        <p:spPr>
          <a:xfrm>
            <a:off x="4574589" y="2473072"/>
            <a:ext cx="3042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Long sequence of UI actions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28C21F-408E-DF48-8EE0-DF9218916250}"/>
              </a:ext>
            </a:extLst>
          </p:cNvPr>
          <p:cNvSpPr txBox="1"/>
          <p:nvPr/>
        </p:nvSpPr>
        <p:spPr>
          <a:xfrm>
            <a:off x="8142980" y="2473072"/>
            <a:ext cx="2907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Frequently used UI actions</a:t>
            </a:r>
          </a:p>
        </p:txBody>
      </p:sp>
      <p:pic>
        <p:nvPicPr>
          <p:cNvPr id="8" name="Picture 8" descr="https://lh3.googleusercontent.com/ebmha4eEIwMCclSn7ZshwS539UdfM5L6tZe8eJZLWxklnAs3S1_o-EyL0-08NWZkKRfMAIw459YpJ8_6f22IlGBiCI8gxqdaUFWFl_-coAV9U57H3pOttC_z77IO_jzJlOiCDGWJ3fL_Og">
            <a:extLst>
              <a:ext uri="{FF2B5EF4-FFF2-40B4-BE49-F238E27FC236}">
                <a16:creationId xmlns:a16="http://schemas.microsoft.com/office/drawing/2014/main" id="{DFD7364B-5D44-E042-B6DA-6DB1497398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458" y="2928770"/>
            <a:ext cx="1158558" cy="2059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54368C-B377-CD44-B8A8-BC157A58CF14}"/>
              </a:ext>
            </a:extLst>
          </p:cNvPr>
          <p:cNvSpPr txBox="1"/>
          <p:nvPr/>
        </p:nvSpPr>
        <p:spPr>
          <a:xfrm>
            <a:off x="1832032" y="5078869"/>
            <a:ext cx="146206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e.g., Spotify App</a:t>
            </a:r>
          </a:p>
        </p:txBody>
      </p:sp>
      <p:pic>
        <p:nvPicPr>
          <p:cNvPr id="10" name="Picture 2" descr="https://lh5.googleusercontent.com/_CRlw8WtklSvjPYWREViJ_SIPL599G4qqltuS6orOXWBCPDAGl0P4ahhbWH1K0EvyrpybdOZlrXUd8WBt8yvo9dFexnvxAPDsbPv_jYBis5c4gcm3z0kvEXprjDCYbujWKUcpsXrW92m">
            <a:extLst>
              <a:ext uri="{FF2B5EF4-FFF2-40B4-BE49-F238E27FC236}">
                <a16:creationId xmlns:a16="http://schemas.microsoft.com/office/drawing/2014/main" id="{969EB3CB-39DC-0A41-9DD4-EF5996A99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647" y="2928772"/>
            <a:ext cx="1158558" cy="2059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s://lh5.googleusercontent.com/Ww_g15_CqUs8hgUVoz2TWaIcOFaKkjZ6Ft64E0LjcfExmInga9yYSsMn9aHrcxFAobZWPgci9R0nzQU8H-iw6bhePXt1kR-cx7y4TzANcjBtOPNESs9IN_aEQJMhEfYBhU5hPdkSWTsE">
            <a:extLst>
              <a:ext uri="{FF2B5EF4-FFF2-40B4-BE49-F238E27FC236}">
                <a16:creationId xmlns:a16="http://schemas.microsoft.com/office/drawing/2014/main" id="{FCEA9646-8BD6-514F-A3DD-5F453E7A8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563" y="2928772"/>
            <a:ext cx="1151661" cy="2047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https://lh4.googleusercontent.com/x9YwAprMzCLSKXKteuT4qx74bOqJETuAJlkugbX9fLCVsufldA9k87-Ywa5HnRUyJpujSv0DPu-mojvWEFCmuonW1uOj4LLBjXkxgeO44IqqhheLXEr1HIaE25wWJ_H6s0BZEXersIWPHg">
            <a:extLst>
              <a:ext uri="{FF2B5EF4-FFF2-40B4-BE49-F238E27FC236}">
                <a16:creationId xmlns:a16="http://schemas.microsoft.com/office/drawing/2014/main" id="{54E3C4BF-5188-8445-AE12-C0C9D735E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1484" y="2916511"/>
            <a:ext cx="1158558" cy="2059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2ACD7C1-5B68-0740-A251-22DB56D1B166}"/>
              </a:ext>
            </a:extLst>
          </p:cNvPr>
          <p:cNvSpPr txBox="1"/>
          <p:nvPr/>
        </p:nvSpPr>
        <p:spPr>
          <a:xfrm>
            <a:off x="5567155" y="5078868"/>
            <a:ext cx="12373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e.g., Yelp App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CA0A05-0185-A742-886C-4153CBEA6EB6}"/>
              </a:ext>
            </a:extLst>
          </p:cNvPr>
          <p:cNvSpPr txBox="1"/>
          <p:nvPr/>
        </p:nvSpPr>
        <p:spPr>
          <a:xfrm>
            <a:off x="9076507" y="5078867"/>
            <a:ext cx="12559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e.g., Bing App</a:t>
            </a:r>
          </a:p>
        </p:txBody>
      </p:sp>
      <p:pic>
        <p:nvPicPr>
          <p:cNvPr id="15" name="Picture 10" descr="https://lh4.googleusercontent.com/JgDBYAGqPyDGuD6wuRG7VPhMIRRJkzMnF33cCDe0ZxV7jgL9K3VALRXaSeAwnLxWLlQGprlXEQR2sUi_4q85aUphpfFthDFL8tX8sgtVuFPlVRwf_n5cvubOyuvRARiQogs1Cq6VZtNnaQ">
            <a:extLst>
              <a:ext uri="{FF2B5EF4-FFF2-40B4-BE49-F238E27FC236}">
                <a16:creationId xmlns:a16="http://schemas.microsoft.com/office/drawing/2014/main" id="{5F847ADB-ADE7-F54E-9D07-BED73DE23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004" y="2928768"/>
            <a:ext cx="1158559" cy="2059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5A1AB3B-683E-EC47-8621-44F247A6F8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27674" y="2916511"/>
            <a:ext cx="1158557" cy="2059658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7FBF616B-3613-8A45-B070-DCF15CCFD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0484" y="1776577"/>
            <a:ext cx="8567372" cy="696495"/>
          </a:xfrm>
        </p:spPr>
        <p:txBody>
          <a:bodyPr>
            <a:normAutofit/>
          </a:bodyPr>
          <a:lstStyle/>
          <a:p>
            <a:r>
              <a:rPr lang="en-US" sz="2200" u="sng" dirty="0"/>
              <a:t>Multiple scenarios</a:t>
            </a:r>
            <a:r>
              <a:rPr lang="en-US" sz="2200" dirty="0"/>
              <a:t> requiring task automation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40F96B7-BF43-724C-AFC7-94A362A7EB94}"/>
              </a:ext>
            </a:extLst>
          </p:cNvPr>
          <p:cNvSpPr txBox="1">
            <a:spLocks/>
          </p:cNvSpPr>
          <p:nvPr/>
        </p:nvSpPr>
        <p:spPr>
          <a:xfrm>
            <a:off x="716023" y="744463"/>
            <a:ext cx="1093958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700" dirty="0">
                <a:latin typeface="Arial" charset="0"/>
                <a:ea typeface="Arial" charset="0"/>
                <a:cs typeface="Arial" charset="0"/>
              </a:rPr>
              <a:t>Example Scenarios</a:t>
            </a:r>
          </a:p>
        </p:txBody>
      </p:sp>
    </p:spTree>
    <p:extLst>
      <p:ext uri="{BB962C8B-B14F-4D97-AF65-F5344CB8AC3E}">
        <p14:creationId xmlns:p14="http://schemas.microsoft.com/office/powerpoint/2010/main" val="2157198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3" grpId="0"/>
      <p:bldP spid="14" grpId="0"/>
      <p:bldP spid="1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562" y="138223"/>
            <a:ext cx="8231155" cy="1325563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Demo Video</a:t>
            </a:r>
            <a:endParaRPr lang="en-US" sz="25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9509" y="1025980"/>
            <a:ext cx="8567372" cy="696495"/>
          </a:xfrm>
        </p:spPr>
        <p:txBody>
          <a:bodyPr>
            <a:normAutofit/>
          </a:bodyPr>
          <a:lstStyle/>
          <a:p>
            <a:r>
              <a:rPr lang="en-US" sz="2200" dirty="0"/>
              <a:t>Record and Replay – Yelp App (Instrumented with </a:t>
            </a:r>
            <a:r>
              <a:rPr lang="en-US" sz="2200" dirty="0" err="1"/>
              <a:t>Gesto</a:t>
            </a:r>
            <a:r>
              <a:rPr lang="en-US" sz="2200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09D44D-2F1C-F04E-BD77-F8371C21E90C}"/>
              </a:ext>
            </a:extLst>
          </p:cNvPr>
          <p:cNvSpPr txBox="1"/>
          <p:nvPr/>
        </p:nvSpPr>
        <p:spPr>
          <a:xfrm>
            <a:off x="3727595" y="2966720"/>
            <a:ext cx="4736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</a:rPr>
              <a:t>Due to a size limitation, the video was removed. </a:t>
            </a:r>
          </a:p>
          <a:p>
            <a:r>
              <a:rPr lang="en-US" i="1" dirty="0">
                <a:solidFill>
                  <a:srgbClr val="C00000"/>
                </a:solidFill>
              </a:rPr>
              <a:t>Please check the demo videos on the website. </a:t>
            </a:r>
          </a:p>
        </p:txBody>
      </p:sp>
    </p:spTree>
    <p:extLst>
      <p:ext uri="{BB962C8B-B14F-4D97-AF65-F5344CB8AC3E}">
        <p14:creationId xmlns:p14="http://schemas.microsoft.com/office/powerpoint/2010/main" val="201483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502" y="527445"/>
            <a:ext cx="10445110" cy="1325563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How Does Current Task Automation Work without </a:t>
            </a:r>
            <a:r>
              <a:rPr lang="en-US" sz="3000" dirty="0" err="1">
                <a:latin typeface="Arial" charset="0"/>
                <a:ea typeface="Arial" charset="0"/>
                <a:cs typeface="Arial" charset="0"/>
              </a:rPr>
              <a:t>Gesto</a:t>
            </a:r>
            <a:r>
              <a:rPr lang="en-US" sz="3000" dirty="0">
                <a:latin typeface="Arial" charset="0"/>
                <a:ea typeface="Arial" charset="0"/>
                <a:cs typeface="Arial" charset="0"/>
              </a:rPr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388" y="1574297"/>
            <a:ext cx="8567372" cy="507831"/>
          </a:xfrm>
        </p:spPr>
        <p:txBody>
          <a:bodyPr>
            <a:normAutofit/>
          </a:bodyPr>
          <a:lstStyle/>
          <a:p>
            <a:r>
              <a:rPr lang="en-US" sz="2300" dirty="0"/>
              <a:t>To provide the functionality, each app must implement it.</a:t>
            </a:r>
          </a:p>
          <a:p>
            <a:endParaRPr lang="en-US" sz="23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AA2150-1475-9F41-BDD9-77C96E650C18}"/>
              </a:ext>
            </a:extLst>
          </p:cNvPr>
          <p:cNvSpPr txBox="1"/>
          <p:nvPr/>
        </p:nvSpPr>
        <p:spPr>
          <a:xfrm>
            <a:off x="3462528" y="28407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2FB418-F260-6B4C-BB01-0A2903912DEF}"/>
              </a:ext>
            </a:extLst>
          </p:cNvPr>
          <p:cNvSpPr txBox="1"/>
          <p:nvPr/>
        </p:nvSpPr>
        <p:spPr>
          <a:xfrm>
            <a:off x="7533605" y="3140008"/>
            <a:ext cx="407107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Manual</a:t>
            </a:r>
            <a:r>
              <a:rPr lang="en-US" dirty="0"/>
              <a:t>: app developers need to implement the functionality manually.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59D0A9-3342-5F44-8780-DAA486BAD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6474" y="2078554"/>
            <a:ext cx="805431" cy="6427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9355EB-287A-FB42-AC1F-724B6F8F1857}"/>
              </a:ext>
            </a:extLst>
          </p:cNvPr>
          <p:cNvSpPr txBox="1"/>
          <p:nvPr/>
        </p:nvSpPr>
        <p:spPr>
          <a:xfrm>
            <a:off x="2218973" y="2373028"/>
            <a:ext cx="106182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Developers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EE9096-05FB-924D-9C0E-F9F817F16F89}"/>
              </a:ext>
            </a:extLst>
          </p:cNvPr>
          <p:cNvSpPr/>
          <p:nvPr/>
        </p:nvSpPr>
        <p:spPr>
          <a:xfrm>
            <a:off x="979388" y="2733845"/>
            <a:ext cx="4071077" cy="326428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7D5FDA-A60A-434B-92CA-3A52E3BC0870}"/>
              </a:ext>
            </a:extLst>
          </p:cNvPr>
          <p:cNvSpPr txBox="1"/>
          <p:nvPr/>
        </p:nvSpPr>
        <p:spPr>
          <a:xfrm>
            <a:off x="1561100" y="3731254"/>
            <a:ext cx="843500" cy="49244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300" dirty="0"/>
              <a:t>Regular </a:t>
            </a:r>
          </a:p>
          <a:p>
            <a:pPr algn="ctr"/>
            <a:r>
              <a:rPr lang="en-US" sz="1300" dirty="0"/>
              <a:t>App Code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E4B81A1-73E6-4E46-94D5-35E8A303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rgbClr val="D9C3A5">
                <a:tint val="50000"/>
                <a:satMod val="180000"/>
              </a:srgbClr>
            </a:duotone>
          </a:blip>
          <a:srcRect l="54370"/>
          <a:stretch/>
        </p:blipFill>
        <p:spPr>
          <a:xfrm>
            <a:off x="3829678" y="3590989"/>
            <a:ext cx="840488" cy="1381471"/>
          </a:xfrm>
          <a:prstGeom prst="rect">
            <a:avLst/>
          </a:prstGeom>
        </p:spPr>
      </p:pic>
      <p:pic>
        <p:nvPicPr>
          <p:cNvPr id="18" name="Graphic 17" descr="Document">
            <a:extLst>
              <a:ext uri="{FF2B5EF4-FFF2-40B4-BE49-F238E27FC236}">
                <a16:creationId xmlns:a16="http://schemas.microsoft.com/office/drawing/2014/main" id="{2B3DCFF5-15B7-8A45-977C-B325E60BFA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82158" y="4541654"/>
            <a:ext cx="581247" cy="58124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24E7E3E-0904-ED48-B11F-2C7D0C31602D}"/>
              </a:ext>
            </a:extLst>
          </p:cNvPr>
          <p:cNvSpPr txBox="1"/>
          <p:nvPr/>
        </p:nvSpPr>
        <p:spPr>
          <a:xfrm>
            <a:off x="1485726" y="5115460"/>
            <a:ext cx="99424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dirty="0">
                <a:solidFill>
                  <a:srgbClr val="0070C0"/>
                </a:solidFill>
              </a:rPr>
              <a:t>Task </a:t>
            </a:r>
          </a:p>
          <a:p>
            <a:pPr algn="ctr"/>
            <a:r>
              <a:rPr lang="en-US" sz="1300" dirty="0">
                <a:solidFill>
                  <a:srgbClr val="0070C0"/>
                </a:solidFill>
              </a:rPr>
              <a:t>Automation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F397FD4-1F12-B949-A3A4-923B21DE000D}"/>
              </a:ext>
            </a:extLst>
          </p:cNvPr>
          <p:cNvSpPr txBox="1"/>
          <p:nvPr/>
        </p:nvSpPr>
        <p:spPr>
          <a:xfrm>
            <a:off x="3716058" y="4795827"/>
            <a:ext cx="1067728" cy="3231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dirty="0"/>
              <a:t>Application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93F89D-0226-2D46-964A-2AC7369198FE}"/>
              </a:ext>
            </a:extLst>
          </p:cNvPr>
          <p:cNvSpPr txBox="1"/>
          <p:nvPr/>
        </p:nvSpPr>
        <p:spPr>
          <a:xfrm>
            <a:off x="2897289" y="4305547"/>
            <a:ext cx="7872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/>
              <a:t>generate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D155F47-7042-BE47-B0B2-F53449812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3284" y="3107602"/>
            <a:ext cx="805431" cy="64279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33C75FA-93F3-2E4C-B022-33415BD16AE1}"/>
              </a:ext>
            </a:extLst>
          </p:cNvPr>
          <p:cNvSpPr txBox="1"/>
          <p:nvPr/>
        </p:nvSpPr>
        <p:spPr>
          <a:xfrm>
            <a:off x="6376797" y="3388336"/>
            <a:ext cx="61901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Users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71AA580E-99B6-F840-B19E-5546503940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52236" y="4025503"/>
            <a:ext cx="1166155" cy="164748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9CCB150-AF0E-6B4F-81EA-AD829F29614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rgbClr val="D9C3A5">
                <a:tint val="50000"/>
                <a:satMod val="180000"/>
              </a:srgbClr>
            </a:duotone>
          </a:blip>
          <a:srcRect l="54370"/>
          <a:stretch/>
        </p:blipFill>
        <p:spPr>
          <a:xfrm>
            <a:off x="6071996" y="4350626"/>
            <a:ext cx="573646" cy="942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BED212-5CBC-884C-99FF-3F1FD39BB9C7}"/>
              </a:ext>
            </a:extLst>
          </p:cNvPr>
          <p:cNvSpPr txBox="1"/>
          <p:nvPr/>
        </p:nvSpPr>
        <p:spPr>
          <a:xfrm>
            <a:off x="7446256" y="4266503"/>
            <a:ext cx="424577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 err="1"/>
              <a:t>Gesto</a:t>
            </a:r>
            <a:endParaRPr lang="en-US" sz="2000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No developer’s involvement </a:t>
            </a:r>
            <a:r>
              <a:rPr lang="en-US" dirty="0"/>
              <a:t>– automatic transformation of existing apps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User-defined UI actions </a:t>
            </a:r>
          </a:p>
        </p:txBody>
      </p:sp>
      <p:pic>
        <p:nvPicPr>
          <p:cNvPr id="32" name="Graphic 31" descr="Document">
            <a:extLst>
              <a:ext uri="{FF2B5EF4-FFF2-40B4-BE49-F238E27FC236}">
                <a16:creationId xmlns:a16="http://schemas.microsoft.com/office/drawing/2014/main" id="{45EC4891-AF68-CD4C-9EA1-03D3F9E9F0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702450" y="3138376"/>
            <a:ext cx="581247" cy="581247"/>
          </a:xfrm>
          <a:prstGeom prst="rect">
            <a:avLst/>
          </a:prstGeom>
        </p:spPr>
      </p:pic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3D6CD080-3A16-F344-B20D-4DAD46973A3E}"/>
              </a:ext>
            </a:extLst>
          </p:cNvPr>
          <p:cNvCxnSpPr>
            <a:cxnSpLocks/>
          </p:cNvCxnSpPr>
          <p:nvPr/>
        </p:nvCxnSpPr>
        <p:spPr>
          <a:xfrm>
            <a:off x="2518327" y="3599280"/>
            <a:ext cx="1128932" cy="682445"/>
          </a:xfrm>
          <a:prstGeom prst="bentConnector3">
            <a:avLst>
              <a:gd name="adj1" fmla="val 3148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6C696512-6C3D-EA42-83D0-D338C5E8F17F}"/>
              </a:ext>
            </a:extLst>
          </p:cNvPr>
          <p:cNvCxnSpPr>
            <a:cxnSpLocks/>
          </p:cNvCxnSpPr>
          <p:nvPr/>
        </p:nvCxnSpPr>
        <p:spPr>
          <a:xfrm flipV="1">
            <a:off x="2525369" y="4281725"/>
            <a:ext cx="1121890" cy="693974"/>
          </a:xfrm>
          <a:prstGeom prst="bentConnector3">
            <a:avLst>
              <a:gd name="adj1" fmla="val 3137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455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1" grpId="0"/>
      <p:bldP spid="12" grpId="0" animBg="1"/>
      <p:bldP spid="13" grpId="0"/>
      <p:bldP spid="19" grpId="0"/>
      <p:bldP spid="27" grpId="0"/>
      <p:bldP spid="29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57CA529-87A5-0C4D-B08B-16A8522438A3}"/>
              </a:ext>
            </a:extLst>
          </p:cNvPr>
          <p:cNvSpPr/>
          <p:nvPr/>
        </p:nvSpPr>
        <p:spPr>
          <a:xfrm>
            <a:off x="1320297" y="3036648"/>
            <a:ext cx="9551406" cy="268215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502" y="527445"/>
            <a:ext cx="8231155" cy="1325563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How Does </a:t>
            </a:r>
            <a:r>
              <a:rPr lang="en-US" sz="3000" dirty="0" err="1">
                <a:latin typeface="Arial" charset="0"/>
                <a:ea typeface="Arial" charset="0"/>
                <a:cs typeface="Arial" charset="0"/>
              </a:rPr>
              <a:t>Gesto</a:t>
            </a:r>
            <a:r>
              <a:rPr lang="en-US" sz="3000" dirty="0">
                <a:latin typeface="Arial" charset="0"/>
                <a:ea typeface="Arial" charset="0"/>
                <a:cs typeface="Arial" charset="0"/>
              </a:rPr>
              <a:t> 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9522" y="1547210"/>
            <a:ext cx="9268497" cy="556635"/>
          </a:xfrm>
        </p:spPr>
        <p:txBody>
          <a:bodyPr>
            <a:normAutofit/>
          </a:bodyPr>
          <a:lstStyle/>
          <a:p>
            <a:r>
              <a:rPr lang="en-US" sz="2500" dirty="0"/>
              <a:t>Instruments existing apps and injects record and replay functionality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AA2150-1475-9F41-BDD9-77C96E650C18}"/>
              </a:ext>
            </a:extLst>
          </p:cNvPr>
          <p:cNvSpPr txBox="1"/>
          <p:nvPr/>
        </p:nvSpPr>
        <p:spPr>
          <a:xfrm>
            <a:off x="3462528" y="30399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043C1-966B-5043-BD2B-23B830B41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794" y="2318766"/>
            <a:ext cx="805431" cy="6427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1D4EDE-DA32-FB44-AD6A-A4E1B851B7C9}"/>
              </a:ext>
            </a:extLst>
          </p:cNvPr>
          <p:cNvSpPr txBox="1"/>
          <p:nvPr/>
        </p:nvSpPr>
        <p:spPr>
          <a:xfrm>
            <a:off x="2641819" y="2559099"/>
            <a:ext cx="131395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/>
              <a:t>Users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76746B9-EDA2-6646-B0DC-588FA8EB1456}"/>
              </a:ext>
            </a:extLst>
          </p:cNvPr>
          <p:cNvSpPr/>
          <p:nvPr/>
        </p:nvSpPr>
        <p:spPr>
          <a:xfrm>
            <a:off x="3955772" y="3696372"/>
            <a:ext cx="1886227" cy="108641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7A892C-5180-E54B-928D-E625EB40FD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1730" y="3390827"/>
            <a:ext cx="1166155" cy="16474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7575360-3A22-364B-9F01-0081481D9A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8153"/>
          <a:stretch/>
        </p:blipFill>
        <p:spPr>
          <a:xfrm>
            <a:off x="6835656" y="3464497"/>
            <a:ext cx="1038779" cy="15026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B91DB94-B2F8-3543-97D0-5A3490A3D9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D9C3A5">
                <a:tint val="50000"/>
                <a:satMod val="180000"/>
              </a:srgbClr>
            </a:duotone>
          </a:blip>
          <a:srcRect l="54370"/>
          <a:stretch/>
        </p:blipFill>
        <p:spPr>
          <a:xfrm>
            <a:off x="1971677" y="3461980"/>
            <a:ext cx="915754" cy="15051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24A6BA7-4AF0-F64F-946B-07040BD6DDF0}"/>
              </a:ext>
            </a:extLst>
          </p:cNvPr>
          <p:cNvSpPr txBox="1"/>
          <p:nvPr/>
        </p:nvSpPr>
        <p:spPr>
          <a:xfrm>
            <a:off x="4279773" y="3409112"/>
            <a:ext cx="126220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err="1"/>
              <a:t>Gesto</a:t>
            </a:r>
            <a:r>
              <a:rPr lang="en-US" sz="1500" dirty="0"/>
              <a:t> System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E7959750-10F2-7542-9530-370C1E40CBFF}"/>
              </a:ext>
            </a:extLst>
          </p:cNvPr>
          <p:cNvSpPr/>
          <p:nvPr/>
        </p:nvSpPr>
        <p:spPr>
          <a:xfrm>
            <a:off x="3184332" y="3997224"/>
            <a:ext cx="548945" cy="29238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85ADFA0D-740F-464E-8A90-B0615CB7035B}"/>
              </a:ext>
            </a:extLst>
          </p:cNvPr>
          <p:cNvSpPr/>
          <p:nvPr/>
        </p:nvSpPr>
        <p:spPr>
          <a:xfrm>
            <a:off x="6064494" y="4001301"/>
            <a:ext cx="548945" cy="29238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4D2FB456-1BEB-2F4C-9748-DDA72626A719}"/>
              </a:ext>
            </a:extLst>
          </p:cNvPr>
          <p:cNvSpPr/>
          <p:nvPr/>
        </p:nvSpPr>
        <p:spPr>
          <a:xfrm>
            <a:off x="8156717" y="3997224"/>
            <a:ext cx="548945" cy="29238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CF5E5B-8F95-A148-9200-93BADC811681}"/>
              </a:ext>
            </a:extLst>
          </p:cNvPr>
          <p:cNvSpPr txBox="1"/>
          <p:nvPr/>
        </p:nvSpPr>
        <p:spPr>
          <a:xfrm>
            <a:off x="1983672" y="4770932"/>
            <a:ext cx="952760" cy="49244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300" dirty="0"/>
              <a:t>Existing </a:t>
            </a:r>
          </a:p>
          <a:p>
            <a:pPr algn="ctr"/>
            <a:r>
              <a:rPr lang="en-US" sz="1300" dirty="0"/>
              <a:t>Application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559D72-7CBA-2844-97A4-AA527B6816A2}"/>
              </a:ext>
            </a:extLst>
          </p:cNvPr>
          <p:cNvSpPr txBox="1"/>
          <p:nvPr/>
        </p:nvSpPr>
        <p:spPr>
          <a:xfrm>
            <a:off x="6759241" y="4770931"/>
            <a:ext cx="1147686" cy="49244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300" dirty="0"/>
              <a:t>Instrumented </a:t>
            </a:r>
          </a:p>
          <a:p>
            <a:pPr algn="ctr"/>
            <a:r>
              <a:rPr lang="en-US" sz="1300" dirty="0"/>
              <a:t>Application</a:t>
            </a:r>
          </a:p>
        </p:txBody>
      </p:sp>
      <p:pic>
        <p:nvPicPr>
          <p:cNvPr id="22" name="Graphic 21" descr="Tools">
            <a:extLst>
              <a:ext uri="{FF2B5EF4-FFF2-40B4-BE49-F238E27FC236}">
                <a16:creationId xmlns:a16="http://schemas.microsoft.com/office/drawing/2014/main" id="{68F519E5-95E4-3442-B256-853FE23DC1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78570" y="3861328"/>
            <a:ext cx="348955" cy="34895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1BF1EF3-9263-5D47-99FA-1F9DF135506D}"/>
              </a:ext>
            </a:extLst>
          </p:cNvPr>
          <p:cNvSpPr txBox="1"/>
          <p:nvPr/>
        </p:nvSpPr>
        <p:spPr>
          <a:xfrm>
            <a:off x="4537735" y="3875375"/>
            <a:ext cx="1206036" cy="3231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b="1" dirty="0"/>
              <a:t>Modification</a:t>
            </a:r>
          </a:p>
        </p:txBody>
      </p:sp>
      <p:sp>
        <p:nvSpPr>
          <p:cNvPr id="26" name="Cross 25">
            <a:extLst>
              <a:ext uri="{FF2B5EF4-FFF2-40B4-BE49-F238E27FC236}">
                <a16:creationId xmlns:a16="http://schemas.microsoft.com/office/drawing/2014/main" id="{69945F7A-444E-0148-B215-9B5C8DA3236A}"/>
              </a:ext>
            </a:extLst>
          </p:cNvPr>
          <p:cNvSpPr/>
          <p:nvPr/>
        </p:nvSpPr>
        <p:spPr>
          <a:xfrm>
            <a:off x="4229906" y="4295284"/>
            <a:ext cx="271769" cy="278961"/>
          </a:xfrm>
          <a:prstGeom prst="plus">
            <a:avLst>
              <a:gd name="adj" fmla="val 37599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D4B8AF-A50B-4442-B7F6-B0FC8BACD00B}"/>
              </a:ext>
            </a:extLst>
          </p:cNvPr>
          <p:cNvSpPr txBox="1"/>
          <p:nvPr/>
        </p:nvSpPr>
        <p:spPr>
          <a:xfrm>
            <a:off x="4700122" y="4273849"/>
            <a:ext cx="885179" cy="3231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b="1" dirty="0"/>
              <a:t>Injection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34DA7684-D51B-3542-B381-2E67BF7C05E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8153"/>
          <a:stretch/>
        </p:blipFill>
        <p:spPr>
          <a:xfrm>
            <a:off x="9405732" y="3807966"/>
            <a:ext cx="544486" cy="787637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4E4A04DF-9C85-3C4C-A53F-422AFA4DD23F}"/>
              </a:ext>
            </a:extLst>
          </p:cNvPr>
          <p:cNvSpPr/>
          <p:nvPr/>
        </p:nvSpPr>
        <p:spPr>
          <a:xfrm>
            <a:off x="7403839" y="2010532"/>
            <a:ext cx="4292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No App-source Code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No Root Access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No Customized OS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F175C33-DF1D-C242-9D9C-CD99E4B83EB9}"/>
              </a:ext>
            </a:extLst>
          </p:cNvPr>
          <p:cNvSpPr txBox="1"/>
          <p:nvPr/>
        </p:nvSpPr>
        <p:spPr>
          <a:xfrm>
            <a:off x="4050548" y="4770930"/>
            <a:ext cx="1720653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300" dirty="0"/>
              <a:t>Java Bytecode</a:t>
            </a:r>
          </a:p>
          <a:p>
            <a:pPr algn="ctr"/>
            <a:r>
              <a:rPr lang="en-US" sz="1300" dirty="0"/>
              <a:t>Instrumentation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38A542-E0E6-014B-A2F1-132120C89EE3}"/>
              </a:ext>
            </a:extLst>
          </p:cNvPr>
          <p:cNvSpPr txBox="1"/>
          <p:nvPr/>
        </p:nvSpPr>
        <p:spPr>
          <a:xfrm>
            <a:off x="4111277" y="5910083"/>
            <a:ext cx="3980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B0F0"/>
                </a:solidFill>
              </a:rPr>
              <a:t>Possible to provide as a </a:t>
            </a:r>
            <a:r>
              <a:rPr lang="en-US" sz="2000" u="sng" dirty="0">
                <a:solidFill>
                  <a:srgbClr val="00B0F0"/>
                </a:solidFill>
              </a:rPr>
              <a:t>desktop tool</a:t>
            </a:r>
          </a:p>
        </p:txBody>
      </p:sp>
    </p:spTree>
    <p:extLst>
      <p:ext uri="{BB962C8B-B14F-4D97-AF65-F5344CB8AC3E}">
        <p14:creationId xmlns:p14="http://schemas.microsoft.com/office/powerpoint/2010/main" val="2697561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" grpId="0"/>
      <p:bldP spid="3" grpId="0" build="p"/>
      <p:bldP spid="6" grpId="0"/>
      <p:bldP spid="7" grpId="0" animBg="1"/>
      <p:bldP spid="14" grpId="0"/>
      <p:bldP spid="15" grpId="0" animBg="1"/>
      <p:bldP spid="16" grpId="0" animBg="1"/>
      <p:bldP spid="17" grpId="0" animBg="1"/>
      <p:bldP spid="18" grpId="0"/>
      <p:bldP spid="19" grpId="0"/>
      <p:bldP spid="23" grpId="0"/>
      <p:bldP spid="26" grpId="0" animBg="1"/>
      <p:bldP spid="27" grpId="0"/>
      <p:bldP spid="38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D67B006-D1F0-7C4B-BC51-A2A22DB71419}"/>
              </a:ext>
            </a:extLst>
          </p:cNvPr>
          <p:cNvSpPr txBox="1">
            <a:spLocks/>
          </p:cNvSpPr>
          <p:nvPr/>
        </p:nvSpPr>
        <p:spPr>
          <a:xfrm>
            <a:off x="767502" y="527445"/>
            <a:ext cx="82311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err="1">
                <a:latin typeface="Arial" charset="0"/>
                <a:ea typeface="Arial" charset="0"/>
                <a:cs typeface="Arial" charset="0"/>
              </a:rPr>
              <a:t>Gesto</a:t>
            </a:r>
            <a:r>
              <a:rPr lang="en-US" sz="3000" dirty="0">
                <a:latin typeface="Arial" charset="0"/>
                <a:ea typeface="Arial" charset="0"/>
                <a:cs typeface="Arial" charset="0"/>
              </a:rPr>
              <a:t> Overview</a:t>
            </a:r>
            <a:endParaRPr lang="en-US" sz="25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0B23FDA-9D00-8C40-8836-099E4CD30D27}"/>
              </a:ext>
            </a:extLst>
          </p:cNvPr>
          <p:cNvSpPr/>
          <p:nvPr/>
        </p:nvSpPr>
        <p:spPr>
          <a:xfrm>
            <a:off x="4416661" y="3588546"/>
            <a:ext cx="2871888" cy="2095244"/>
          </a:xfrm>
          <a:prstGeom prst="roundRect">
            <a:avLst>
              <a:gd name="adj" fmla="val 11921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43EE87-BBC0-0848-8503-75BE40CB2C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153"/>
          <a:stretch/>
        </p:blipFill>
        <p:spPr>
          <a:xfrm>
            <a:off x="8689121" y="3674521"/>
            <a:ext cx="803192" cy="11618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9FABF9-4A0F-D048-8E78-91D56D0D24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rcRect l="54370"/>
          <a:stretch/>
        </p:blipFill>
        <p:spPr>
          <a:xfrm>
            <a:off x="2483557" y="3698310"/>
            <a:ext cx="679811" cy="1117374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F2A5376D-628D-A34A-AAA8-E7324FBE346C}"/>
              </a:ext>
            </a:extLst>
          </p:cNvPr>
          <p:cNvSpPr/>
          <p:nvPr/>
        </p:nvSpPr>
        <p:spPr>
          <a:xfrm>
            <a:off x="3488811" y="4183962"/>
            <a:ext cx="548945" cy="29238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0A7B3A8E-5720-9643-869C-4CE092CA6F8E}"/>
              </a:ext>
            </a:extLst>
          </p:cNvPr>
          <p:cNvSpPr/>
          <p:nvPr/>
        </p:nvSpPr>
        <p:spPr>
          <a:xfrm>
            <a:off x="7756252" y="4183962"/>
            <a:ext cx="548945" cy="29238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727FB9-C326-E344-8B7F-87B36FDE39C6}"/>
              </a:ext>
            </a:extLst>
          </p:cNvPr>
          <p:cNvSpPr txBox="1"/>
          <p:nvPr/>
        </p:nvSpPr>
        <p:spPr>
          <a:xfrm>
            <a:off x="2289599" y="4637298"/>
            <a:ext cx="1067728" cy="5539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dirty="0"/>
              <a:t>Existing </a:t>
            </a:r>
          </a:p>
          <a:p>
            <a:pPr algn="ctr"/>
            <a:r>
              <a:rPr lang="en-US" sz="1500" dirty="0"/>
              <a:t>Application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87D60B-0998-EB4D-AC2D-8C3435319EBC}"/>
              </a:ext>
            </a:extLst>
          </p:cNvPr>
          <p:cNvSpPr txBox="1"/>
          <p:nvPr/>
        </p:nvSpPr>
        <p:spPr>
          <a:xfrm>
            <a:off x="8453226" y="4637298"/>
            <a:ext cx="1291123" cy="5539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500" dirty="0"/>
              <a:t>Instrumented </a:t>
            </a:r>
          </a:p>
          <a:p>
            <a:pPr algn="ctr"/>
            <a:r>
              <a:rPr lang="en-US" sz="1500" dirty="0"/>
              <a:t>Application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38F933-3192-7D4C-A22D-2E494E3B7BCE}"/>
              </a:ext>
            </a:extLst>
          </p:cNvPr>
          <p:cNvSpPr txBox="1"/>
          <p:nvPr/>
        </p:nvSpPr>
        <p:spPr>
          <a:xfrm>
            <a:off x="5456791" y="3228945"/>
            <a:ext cx="791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Gesto</a:t>
            </a:r>
            <a:endParaRPr lang="en-US" sz="20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CACFE11-CF2C-F140-AD24-D7301DF2D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388" y="1511920"/>
            <a:ext cx="9813530" cy="1628634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does </a:t>
            </a:r>
            <a:r>
              <a:rPr lang="en-US" sz="2400" dirty="0" err="1"/>
              <a:t>Gesto</a:t>
            </a:r>
            <a:r>
              <a:rPr lang="en-US" sz="2400" dirty="0"/>
              <a:t> </a:t>
            </a:r>
            <a:r>
              <a:rPr lang="en-US" sz="2400" u="sng" dirty="0"/>
              <a:t>record</a:t>
            </a:r>
            <a:r>
              <a:rPr lang="en-US" sz="2400" dirty="0"/>
              <a:t> UI actions?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does </a:t>
            </a:r>
            <a:r>
              <a:rPr lang="en-US" sz="2400" dirty="0" err="1"/>
              <a:t>Gesto</a:t>
            </a:r>
            <a:r>
              <a:rPr lang="en-US" sz="2400" dirty="0"/>
              <a:t> </a:t>
            </a:r>
            <a:r>
              <a:rPr lang="en-US" sz="2400" u="sng" dirty="0"/>
              <a:t>map</a:t>
            </a:r>
            <a:r>
              <a:rPr lang="en-US" sz="2400" dirty="0"/>
              <a:t>  a gesture or a voice command to the UI actions?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does </a:t>
            </a:r>
            <a:r>
              <a:rPr lang="en-US" sz="2400" dirty="0" err="1"/>
              <a:t>Gesto</a:t>
            </a:r>
            <a:r>
              <a:rPr lang="en-US" sz="2400" dirty="0"/>
              <a:t> </a:t>
            </a:r>
            <a:r>
              <a:rPr lang="en-US" sz="2400" u="sng" dirty="0"/>
              <a:t>replay</a:t>
            </a:r>
            <a:r>
              <a:rPr lang="en-US" sz="2400" dirty="0"/>
              <a:t> the UI actions?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4DBEE8-FC68-1941-8042-725FF9A56C27}"/>
              </a:ext>
            </a:extLst>
          </p:cNvPr>
          <p:cNvSpPr/>
          <p:nvPr/>
        </p:nvSpPr>
        <p:spPr>
          <a:xfrm>
            <a:off x="4870127" y="3846389"/>
            <a:ext cx="2039385" cy="4173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Recording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C4338A-0398-6C48-929A-42ED17979D8F}"/>
              </a:ext>
            </a:extLst>
          </p:cNvPr>
          <p:cNvSpPr/>
          <p:nvPr/>
        </p:nvSpPr>
        <p:spPr>
          <a:xfrm>
            <a:off x="4870126" y="4409958"/>
            <a:ext cx="2039385" cy="4173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Mapping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BB91298-13F3-D34D-A790-10DDA6894789}"/>
              </a:ext>
            </a:extLst>
          </p:cNvPr>
          <p:cNvSpPr/>
          <p:nvPr/>
        </p:nvSpPr>
        <p:spPr>
          <a:xfrm>
            <a:off x="4870125" y="4969600"/>
            <a:ext cx="2039385" cy="4173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Replaying</a:t>
            </a:r>
          </a:p>
        </p:txBody>
      </p:sp>
    </p:spTree>
    <p:extLst>
      <p:ext uri="{BB962C8B-B14F-4D97-AF65-F5344CB8AC3E}">
        <p14:creationId xmlns:p14="http://schemas.microsoft.com/office/powerpoint/2010/main" val="4293371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 uiExpand="1" build="p"/>
      <p:bldP spid="18" grpId="0" animBg="1"/>
      <p:bldP spid="19" grpId="0" animBg="1"/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D67B006-D1F0-7C4B-BC51-A2A22DB71419}"/>
              </a:ext>
            </a:extLst>
          </p:cNvPr>
          <p:cNvSpPr txBox="1">
            <a:spLocks/>
          </p:cNvSpPr>
          <p:nvPr/>
        </p:nvSpPr>
        <p:spPr>
          <a:xfrm>
            <a:off x="767502" y="527445"/>
            <a:ext cx="82311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err="1">
                <a:latin typeface="Arial" charset="0"/>
                <a:ea typeface="Arial" charset="0"/>
                <a:cs typeface="Arial" charset="0"/>
              </a:rPr>
              <a:t>Gesto</a:t>
            </a:r>
            <a:r>
              <a:rPr lang="en-US" sz="3000" dirty="0">
                <a:latin typeface="Arial" charset="0"/>
                <a:ea typeface="Arial" charset="0"/>
                <a:cs typeface="Arial" charset="0"/>
              </a:rPr>
              <a:t> Overview</a:t>
            </a:r>
            <a:r>
              <a:rPr lang="en-US" sz="2500" dirty="0">
                <a:latin typeface="Arial" charset="0"/>
                <a:ea typeface="Arial" charset="0"/>
                <a:cs typeface="Arial" charset="0"/>
              </a:rPr>
              <a:t> (cont.)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CACFE11-CF2C-F140-AD24-D7301DF2D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388" y="1511919"/>
            <a:ext cx="5611840" cy="6358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1. How Does </a:t>
            </a:r>
            <a:r>
              <a:rPr lang="en-US" sz="2400" dirty="0" err="1"/>
              <a:t>Gesto</a:t>
            </a:r>
            <a:r>
              <a:rPr lang="en-US" sz="2400" dirty="0"/>
              <a:t> record UI actions?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52CEF7-71B9-6642-87AD-A044C5AD9C39}"/>
              </a:ext>
            </a:extLst>
          </p:cNvPr>
          <p:cNvSpPr txBox="1"/>
          <p:nvPr/>
        </p:nvSpPr>
        <p:spPr>
          <a:xfrm>
            <a:off x="1497855" y="2555081"/>
            <a:ext cx="14430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u="sng" dirty="0"/>
              <a:t>UI Callback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D4F279-841F-B64F-A1EF-EF7418ED6977}"/>
              </a:ext>
            </a:extLst>
          </p:cNvPr>
          <p:cNvSpPr txBox="1"/>
          <p:nvPr/>
        </p:nvSpPr>
        <p:spPr>
          <a:xfrm>
            <a:off x="1570859" y="2968587"/>
            <a:ext cx="4206601" cy="741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900" dirty="0"/>
              <a:t>Event listener interface for a UI object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900" dirty="0"/>
              <a:t>Gets triggered by a user’s UI action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D4B7DF9-0BD3-6940-BB0A-EF2A378D56D7}"/>
              </a:ext>
            </a:extLst>
          </p:cNvPr>
          <p:cNvGrpSpPr/>
          <p:nvPr/>
        </p:nvGrpSpPr>
        <p:grpSpPr>
          <a:xfrm>
            <a:off x="9820538" y="2993699"/>
            <a:ext cx="1484211" cy="329725"/>
            <a:chOff x="9758646" y="1447583"/>
            <a:chExt cx="1484211" cy="32972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D443D48-044C-D547-B765-FE375192D40F}"/>
                </a:ext>
              </a:extLst>
            </p:cNvPr>
            <p:cNvSpPr/>
            <p:nvPr/>
          </p:nvSpPr>
          <p:spPr>
            <a:xfrm>
              <a:off x="9758646" y="1447583"/>
              <a:ext cx="1484211" cy="3297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5F380EA-29B4-844B-8B79-8B13A82CD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8426" y="1500121"/>
              <a:ext cx="224650" cy="224650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8054084-F61F-7A47-8784-4B96BC2A461E}"/>
              </a:ext>
            </a:extLst>
          </p:cNvPr>
          <p:cNvSpPr txBox="1"/>
          <p:nvPr/>
        </p:nvSpPr>
        <p:spPr>
          <a:xfrm>
            <a:off x="6972821" y="3830219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rgbClr val="00B050"/>
                </a:solidFill>
              </a:rPr>
              <a:t>onClick</a:t>
            </a:r>
            <a:endParaRPr lang="en-US" i="1" dirty="0">
              <a:solidFill>
                <a:srgbClr val="00B0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A87FFB-5548-934E-B8A7-3DFB6323AFBC}"/>
              </a:ext>
            </a:extLst>
          </p:cNvPr>
          <p:cNvSpPr txBox="1"/>
          <p:nvPr/>
        </p:nvSpPr>
        <p:spPr>
          <a:xfrm>
            <a:off x="8144517" y="3821114"/>
            <a:ext cx="1273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rgbClr val="00B050"/>
                </a:solidFill>
              </a:rPr>
              <a:t>onItemClick</a:t>
            </a:r>
            <a:endParaRPr lang="en-US" i="1" dirty="0">
              <a:solidFill>
                <a:srgbClr val="00B05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902131-0455-1746-B3A0-FFB7AC5014E9}"/>
              </a:ext>
            </a:extLst>
          </p:cNvPr>
          <p:cNvSpPr txBox="1"/>
          <p:nvPr/>
        </p:nvSpPr>
        <p:spPr>
          <a:xfrm>
            <a:off x="9820538" y="3821114"/>
            <a:ext cx="1621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rgbClr val="00B050"/>
                </a:solidFill>
              </a:rPr>
              <a:t>onTextChanged</a:t>
            </a:r>
            <a:endParaRPr lang="en-US" i="1" dirty="0">
              <a:solidFill>
                <a:srgbClr val="00B050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3D09216-0BED-234B-BDFE-47DB813CB8A9}"/>
              </a:ext>
            </a:extLst>
          </p:cNvPr>
          <p:cNvGrpSpPr/>
          <p:nvPr/>
        </p:nvGrpSpPr>
        <p:grpSpPr>
          <a:xfrm>
            <a:off x="6972821" y="2970538"/>
            <a:ext cx="1005871" cy="574706"/>
            <a:chOff x="7193370" y="1935333"/>
            <a:chExt cx="1005871" cy="57470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C112528-C024-C547-838A-82F13CCF9497}"/>
                </a:ext>
              </a:extLst>
            </p:cNvPr>
            <p:cNvSpPr/>
            <p:nvPr/>
          </p:nvSpPr>
          <p:spPr>
            <a:xfrm>
              <a:off x="7193370" y="1935333"/>
              <a:ext cx="880577" cy="3888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Button</a:t>
              </a: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C9A97AC-EB21-4C40-A5C9-C14505453911}"/>
                </a:ext>
              </a:extLst>
            </p:cNvPr>
            <p:cNvGrpSpPr/>
            <p:nvPr/>
          </p:nvGrpSpPr>
          <p:grpSpPr>
            <a:xfrm>
              <a:off x="7893290" y="2219242"/>
              <a:ext cx="305951" cy="290797"/>
              <a:chOff x="7702126" y="4867125"/>
              <a:chExt cx="416943" cy="416944"/>
            </a:xfrm>
            <a:solidFill>
              <a:schemeClr val="bg1"/>
            </a:solidFill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DD4CECDF-17A0-CC47-9EAC-075B37963D8D}"/>
                  </a:ext>
                </a:extLst>
              </p:cNvPr>
              <p:cNvSpPr/>
              <p:nvPr/>
            </p:nvSpPr>
            <p:spPr>
              <a:xfrm>
                <a:off x="7729807" y="4867126"/>
                <a:ext cx="389262" cy="416943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2E4E8B32-008D-774D-91D0-3437A60223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702126" y="4867125"/>
                <a:ext cx="416943" cy="416943"/>
              </a:xfrm>
              <a:prstGeom prst="rect">
                <a:avLst/>
              </a:prstGeom>
              <a:grpFill/>
            </p:spPr>
          </p:pic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C7D468C-5971-8842-BD19-EBBADC1545CE}"/>
              </a:ext>
            </a:extLst>
          </p:cNvPr>
          <p:cNvGrpSpPr/>
          <p:nvPr/>
        </p:nvGrpSpPr>
        <p:grpSpPr>
          <a:xfrm>
            <a:off x="8307978" y="2603741"/>
            <a:ext cx="989254" cy="1170586"/>
            <a:chOff x="8558368" y="1511919"/>
            <a:chExt cx="989254" cy="117058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41F4A01-107C-4F4F-9A02-6018C86A5C07}"/>
                </a:ext>
              </a:extLst>
            </p:cNvPr>
            <p:cNvSpPr/>
            <p:nvPr/>
          </p:nvSpPr>
          <p:spPr>
            <a:xfrm>
              <a:off x="8558368" y="1511919"/>
              <a:ext cx="880577" cy="34108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Item 1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084BC15-EEE0-564B-9D17-674E29B84A80}"/>
                </a:ext>
              </a:extLst>
            </p:cNvPr>
            <p:cNvSpPr/>
            <p:nvPr/>
          </p:nvSpPr>
          <p:spPr>
            <a:xfrm>
              <a:off x="8558368" y="1853008"/>
              <a:ext cx="880577" cy="34108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Item 2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669167E-9EA9-6D4E-8F0E-FECC1A745EC4}"/>
                </a:ext>
              </a:extLst>
            </p:cNvPr>
            <p:cNvSpPr/>
            <p:nvPr/>
          </p:nvSpPr>
          <p:spPr>
            <a:xfrm>
              <a:off x="8558368" y="2194097"/>
              <a:ext cx="880577" cy="3577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Item 3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FBBD533-C011-954A-95BB-F700E2A6E832}"/>
                </a:ext>
              </a:extLst>
            </p:cNvPr>
            <p:cNvGrpSpPr/>
            <p:nvPr/>
          </p:nvGrpSpPr>
          <p:grpSpPr>
            <a:xfrm>
              <a:off x="9241671" y="2391708"/>
              <a:ext cx="305951" cy="290797"/>
              <a:chOff x="7702126" y="4867125"/>
              <a:chExt cx="416943" cy="416944"/>
            </a:xfrm>
            <a:solidFill>
              <a:schemeClr val="bg1"/>
            </a:solidFill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B48F0090-41BD-E346-9734-203168DD926B}"/>
                  </a:ext>
                </a:extLst>
              </p:cNvPr>
              <p:cNvSpPr/>
              <p:nvPr/>
            </p:nvSpPr>
            <p:spPr>
              <a:xfrm>
                <a:off x="7729807" y="4867126"/>
                <a:ext cx="389262" cy="416943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50777A3C-45C1-3348-A959-B272D71175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702126" y="4867125"/>
                <a:ext cx="416943" cy="416943"/>
              </a:xfrm>
              <a:prstGeom prst="rect">
                <a:avLst/>
              </a:prstGeom>
              <a:grpFill/>
            </p:spPr>
          </p:pic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F3702C1C-CFFD-B947-9152-50F07951A459}"/>
              </a:ext>
            </a:extLst>
          </p:cNvPr>
          <p:cNvSpPr txBox="1"/>
          <p:nvPr/>
        </p:nvSpPr>
        <p:spPr>
          <a:xfrm>
            <a:off x="1137892" y="1986235"/>
            <a:ext cx="7320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Android developers implement UI callbacks to handle UI actions.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C5CEC46-E003-804E-9671-7948B0A011E6}"/>
              </a:ext>
            </a:extLst>
          </p:cNvPr>
          <p:cNvGrpSpPr/>
          <p:nvPr/>
        </p:nvGrpSpPr>
        <p:grpSpPr>
          <a:xfrm>
            <a:off x="1030122" y="4005559"/>
            <a:ext cx="5561106" cy="2212367"/>
            <a:chOff x="242787" y="2380534"/>
            <a:chExt cx="5233614" cy="76833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886A4FE3-C4B5-B346-B5CB-5082F08F06EA}"/>
                </a:ext>
              </a:extLst>
            </p:cNvPr>
            <p:cNvSpPr/>
            <p:nvPr/>
          </p:nvSpPr>
          <p:spPr>
            <a:xfrm>
              <a:off x="734291" y="2380534"/>
              <a:ext cx="4742110" cy="75890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544FF09-B928-B143-B5D7-1A03040EFC64}"/>
                </a:ext>
              </a:extLst>
            </p:cNvPr>
            <p:cNvSpPr txBox="1"/>
            <p:nvPr/>
          </p:nvSpPr>
          <p:spPr>
            <a:xfrm>
              <a:off x="242787" y="2389964"/>
              <a:ext cx="491504" cy="758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700" dirty="0"/>
                <a:t>1</a:t>
              </a:r>
            </a:p>
            <a:p>
              <a:pPr algn="r"/>
              <a:r>
                <a:rPr lang="en-US" sz="1700" dirty="0"/>
                <a:t>2</a:t>
              </a:r>
            </a:p>
            <a:p>
              <a:pPr algn="r"/>
              <a:r>
                <a:rPr lang="en-US" sz="1700" dirty="0"/>
                <a:t>3</a:t>
              </a:r>
            </a:p>
            <a:p>
              <a:pPr algn="r"/>
              <a:r>
                <a:rPr lang="en-US" sz="1700" dirty="0"/>
                <a:t>4</a:t>
              </a:r>
            </a:p>
            <a:p>
              <a:pPr algn="r"/>
              <a:r>
                <a:rPr lang="en-US" sz="1700" dirty="0"/>
                <a:t>5</a:t>
              </a:r>
            </a:p>
            <a:p>
              <a:pPr algn="r"/>
              <a:r>
                <a:rPr lang="en-US" sz="1700" dirty="0"/>
                <a:t>6</a:t>
              </a:r>
            </a:p>
            <a:p>
              <a:pPr algn="r"/>
              <a:r>
                <a:rPr lang="en-US" sz="1700" dirty="0"/>
                <a:t>7</a:t>
              </a:r>
            </a:p>
            <a:p>
              <a:pPr algn="r"/>
              <a:r>
                <a:rPr lang="en-US" sz="1700" dirty="0"/>
                <a:t>8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88DD512D-A075-3946-8A7A-33613792DD89}"/>
              </a:ext>
            </a:extLst>
          </p:cNvPr>
          <p:cNvSpPr txBox="1"/>
          <p:nvPr/>
        </p:nvSpPr>
        <p:spPr>
          <a:xfrm>
            <a:off x="1552382" y="4005561"/>
            <a:ext cx="503884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/>
              <a:t>Button b = new Button; </a:t>
            </a:r>
          </a:p>
          <a:p>
            <a:r>
              <a:rPr lang="en-US" sz="1700" dirty="0" err="1"/>
              <a:t>b.setOnClickListener</a:t>
            </a:r>
            <a:r>
              <a:rPr lang="en-US" sz="1700" dirty="0"/>
              <a:t>(new </a:t>
            </a:r>
            <a:r>
              <a:rPr lang="en-US" sz="1700" dirty="0" err="1"/>
              <a:t>View.OnClickListener</a:t>
            </a:r>
            <a:r>
              <a:rPr lang="en-US" sz="1700" dirty="0"/>
              <a:t>() {</a:t>
            </a:r>
          </a:p>
          <a:p>
            <a:r>
              <a:rPr lang="en-US" sz="1700" dirty="0"/>
              <a:t>    public void </a:t>
            </a:r>
            <a:r>
              <a:rPr lang="en-US" sz="1700" dirty="0" err="1"/>
              <a:t>onClick</a:t>
            </a:r>
            <a:r>
              <a:rPr lang="en-US" sz="1700" dirty="0"/>
              <a:t>(View v) {</a:t>
            </a:r>
          </a:p>
          <a:p>
            <a:r>
              <a:rPr lang="en-US" sz="1700" dirty="0"/>
              <a:t>     </a:t>
            </a:r>
          </a:p>
          <a:p>
            <a:r>
              <a:rPr lang="en-US" sz="1700" dirty="0"/>
              <a:t>         // Developer’s Code</a:t>
            </a:r>
          </a:p>
          <a:p>
            <a:r>
              <a:rPr lang="en-US" sz="1700" dirty="0"/>
              <a:t>    </a:t>
            </a:r>
          </a:p>
          <a:p>
            <a:r>
              <a:rPr lang="en-US" sz="1700" dirty="0"/>
              <a:t>    }</a:t>
            </a:r>
          </a:p>
          <a:p>
            <a:r>
              <a:rPr lang="en-US" sz="1700" dirty="0"/>
              <a:t>}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67E3ECB-4FA2-9548-82DB-92BFB024B5D2}"/>
              </a:ext>
            </a:extLst>
          </p:cNvPr>
          <p:cNvCxnSpPr>
            <a:cxnSpLocks/>
          </p:cNvCxnSpPr>
          <p:nvPr/>
        </p:nvCxnSpPr>
        <p:spPr>
          <a:xfrm>
            <a:off x="1641231" y="4314092"/>
            <a:ext cx="1986389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F77895F-E70C-A940-B624-9ECBF355FE61}"/>
              </a:ext>
            </a:extLst>
          </p:cNvPr>
          <p:cNvCxnSpPr>
            <a:cxnSpLocks/>
          </p:cNvCxnSpPr>
          <p:nvPr/>
        </p:nvCxnSpPr>
        <p:spPr>
          <a:xfrm>
            <a:off x="1641231" y="4571999"/>
            <a:ext cx="4278923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1B05AA0-0682-FE46-AE87-1ABEDC64A5EC}"/>
              </a:ext>
            </a:extLst>
          </p:cNvPr>
          <p:cNvCxnSpPr>
            <a:cxnSpLocks/>
          </p:cNvCxnSpPr>
          <p:nvPr/>
        </p:nvCxnSpPr>
        <p:spPr>
          <a:xfrm>
            <a:off x="1817077" y="4818184"/>
            <a:ext cx="2450123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B42348C-55EE-3A44-BBC6-315B7C281074}"/>
              </a:ext>
            </a:extLst>
          </p:cNvPr>
          <p:cNvCxnSpPr>
            <a:cxnSpLocks/>
          </p:cNvCxnSpPr>
          <p:nvPr/>
        </p:nvCxnSpPr>
        <p:spPr>
          <a:xfrm>
            <a:off x="2086708" y="5380891"/>
            <a:ext cx="1758461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45E970E1-DE05-5C4D-A553-050D21151CC7}"/>
              </a:ext>
            </a:extLst>
          </p:cNvPr>
          <p:cNvSpPr/>
          <p:nvPr/>
        </p:nvSpPr>
        <p:spPr>
          <a:xfrm>
            <a:off x="2074642" y="4829906"/>
            <a:ext cx="1887416" cy="274523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CCED0D-A274-384B-8BAD-97B8B088077A}"/>
              </a:ext>
            </a:extLst>
          </p:cNvPr>
          <p:cNvSpPr txBox="1"/>
          <p:nvPr/>
        </p:nvSpPr>
        <p:spPr>
          <a:xfrm>
            <a:off x="7220299" y="4348989"/>
            <a:ext cx="38282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err="1"/>
              <a:t>Gesto</a:t>
            </a:r>
            <a:r>
              <a:rPr lang="en-US" sz="2200" dirty="0"/>
              <a:t> injects a </a:t>
            </a:r>
            <a:r>
              <a:rPr lang="en-US" sz="2200" u="sng" dirty="0"/>
              <a:t>logging method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801335D-DE19-A54B-9AF4-F96D7A65A5D0}"/>
              </a:ext>
            </a:extLst>
          </p:cNvPr>
          <p:cNvSpPr txBox="1"/>
          <p:nvPr/>
        </p:nvSpPr>
        <p:spPr>
          <a:xfrm>
            <a:off x="7564835" y="4745444"/>
            <a:ext cx="41128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00"/>
              </a:spcBef>
            </a:pPr>
            <a:r>
              <a:rPr lang="en-US" sz="2000" dirty="0"/>
              <a:t>- Can record the UI callback whenever a user perform the UI action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B19C447-346C-8248-B9E8-78E4EDBF4287}"/>
              </a:ext>
            </a:extLst>
          </p:cNvPr>
          <p:cNvSpPr/>
          <p:nvPr/>
        </p:nvSpPr>
        <p:spPr>
          <a:xfrm>
            <a:off x="2046582" y="4769536"/>
            <a:ext cx="2075696" cy="35394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lang="en-US" sz="1700" b="1" dirty="0" err="1">
                <a:solidFill>
                  <a:srgbClr val="00B0F0"/>
                </a:solidFill>
              </a:rPr>
              <a:t>Logger.logOnClick</a:t>
            </a:r>
            <a:r>
              <a:rPr lang="en-US" sz="1700" b="1" dirty="0">
                <a:solidFill>
                  <a:srgbClr val="00B0F0"/>
                </a:solidFill>
              </a:rPr>
              <a:t>(v);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6BFCFEA-094D-284B-8C31-DD1A8C5280F4}"/>
              </a:ext>
            </a:extLst>
          </p:cNvPr>
          <p:cNvSpPr txBox="1"/>
          <p:nvPr/>
        </p:nvSpPr>
        <p:spPr>
          <a:xfrm>
            <a:off x="7420895" y="5510040"/>
            <a:ext cx="50388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Using multiple logging methods, </a:t>
            </a:r>
          </a:p>
          <a:p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</a:rPr>
              <a:t>Gesto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 records various UI callbacks.</a:t>
            </a:r>
          </a:p>
        </p:txBody>
      </p:sp>
    </p:spTree>
    <p:extLst>
      <p:ext uri="{BB962C8B-B14F-4D97-AF65-F5344CB8AC3E}">
        <p14:creationId xmlns:p14="http://schemas.microsoft.com/office/powerpoint/2010/main" val="163392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 uiExpand="1" build="p"/>
      <p:bldP spid="2" grpId="0"/>
      <p:bldP spid="15" grpId="0"/>
      <p:bldP spid="18" grpId="0"/>
      <p:bldP spid="19" grpId="0"/>
      <p:bldP spid="33" grpId="0"/>
      <p:bldP spid="37" grpId="0"/>
      <p:bldP spid="47" grpId="0" animBg="1"/>
      <p:bldP spid="47" grpId="1" animBg="1"/>
      <p:bldP spid="48" grpId="0"/>
      <p:bldP spid="49" grpId="0"/>
      <p:bldP spid="50" grpId="0"/>
      <p:bldP spid="5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D67B006-D1F0-7C4B-BC51-A2A22DB71419}"/>
              </a:ext>
            </a:extLst>
          </p:cNvPr>
          <p:cNvSpPr txBox="1">
            <a:spLocks/>
          </p:cNvSpPr>
          <p:nvPr/>
        </p:nvSpPr>
        <p:spPr>
          <a:xfrm>
            <a:off x="767502" y="527445"/>
            <a:ext cx="82311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err="1">
                <a:latin typeface="Arial" charset="0"/>
                <a:ea typeface="Arial" charset="0"/>
                <a:cs typeface="Arial" charset="0"/>
              </a:rPr>
              <a:t>Gesto</a:t>
            </a:r>
            <a:r>
              <a:rPr lang="en-US" sz="3000" dirty="0">
                <a:latin typeface="Arial" charset="0"/>
                <a:ea typeface="Arial" charset="0"/>
                <a:cs typeface="Arial" charset="0"/>
              </a:rPr>
              <a:t> Overview</a:t>
            </a:r>
            <a:r>
              <a:rPr lang="en-US" sz="2500" dirty="0">
                <a:latin typeface="Arial" charset="0"/>
                <a:ea typeface="Arial" charset="0"/>
                <a:cs typeface="Arial" charset="0"/>
              </a:rPr>
              <a:t> (cont.)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CACFE11-CF2C-F140-AD24-D7301DF2D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387" y="1511919"/>
            <a:ext cx="9791393" cy="6358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2. How does </a:t>
            </a:r>
            <a:r>
              <a:rPr lang="en-US" sz="2400" dirty="0" err="1"/>
              <a:t>Gesto</a:t>
            </a:r>
            <a:r>
              <a:rPr lang="en-US" sz="2400" dirty="0"/>
              <a:t> map a gesture or a voice command to the UI actions?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4E5299-AE1C-4648-85C8-5F0C338F44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361" r="-3735"/>
          <a:stretch/>
        </p:blipFill>
        <p:spPr>
          <a:xfrm>
            <a:off x="9229451" y="5040165"/>
            <a:ext cx="844434" cy="1309243"/>
          </a:xfrm>
          <a:prstGeom prst="rect">
            <a:avLst/>
          </a:prstGeom>
        </p:spPr>
      </p:pic>
      <p:sp>
        <p:nvSpPr>
          <p:cNvPr id="2" name="Snip Single Corner Rectangle 1">
            <a:extLst>
              <a:ext uri="{FF2B5EF4-FFF2-40B4-BE49-F238E27FC236}">
                <a16:creationId xmlns:a16="http://schemas.microsoft.com/office/drawing/2014/main" id="{87998212-13F8-6141-B081-30D1E00A92D8}"/>
              </a:ext>
            </a:extLst>
          </p:cNvPr>
          <p:cNvSpPr/>
          <p:nvPr/>
        </p:nvSpPr>
        <p:spPr>
          <a:xfrm>
            <a:off x="8120703" y="2147776"/>
            <a:ext cx="3091910" cy="2199937"/>
          </a:xfrm>
          <a:prstGeom prst="snip1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C1DD59-B380-F049-81D3-71A4043622BF}"/>
              </a:ext>
            </a:extLst>
          </p:cNvPr>
          <p:cNvSpPr txBox="1"/>
          <p:nvPr/>
        </p:nvSpPr>
        <p:spPr>
          <a:xfrm>
            <a:off x="8319511" y="2776645"/>
            <a:ext cx="28931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Button1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onClick</a:t>
            </a:r>
            <a:endParaRPr lang="en-US" dirty="0"/>
          </a:p>
          <a:p>
            <a:r>
              <a:rPr lang="en-US" dirty="0"/>
              <a:t>Button2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onClick</a:t>
            </a:r>
            <a:endParaRPr lang="en-US" dirty="0">
              <a:sym typeface="Wingdings" pitchFamily="2" charset="2"/>
            </a:endParaRPr>
          </a:p>
          <a:p>
            <a:r>
              <a:rPr lang="en-US" dirty="0" err="1">
                <a:sym typeface="Wingdings" pitchFamily="2" charset="2"/>
              </a:rPr>
              <a:t>TextBox</a:t>
            </a:r>
            <a:r>
              <a:rPr lang="en-US" dirty="0">
                <a:sym typeface="Wingdings" pitchFamily="2" charset="2"/>
              </a:rPr>
              <a:t>  </a:t>
            </a:r>
            <a:r>
              <a:rPr lang="en-US" dirty="0" err="1">
                <a:sym typeface="Wingdings" pitchFamily="2" charset="2"/>
              </a:rPr>
              <a:t>onTextChanged</a:t>
            </a:r>
            <a:endParaRPr lang="en-US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EB9055-656D-FD42-B0E7-3EE627AA1291}"/>
              </a:ext>
            </a:extLst>
          </p:cNvPr>
          <p:cNvSpPr txBox="1"/>
          <p:nvPr/>
        </p:nvSpPr>
        <p:spPr>
          <a:xfrm>
            <a:off x="8319511" y="2295717"/>
            <a:ext cx="1041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“Shake”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F5C0C2-8E4E-9C44-9026-17A157380848}"/>
              </a:ext>
            </a:extLst>
          </p:cNvPr>
          <p:cNvSpPr txBox="1"/>
          <p:nvPr/>
        </p:nvSpPr>
        <p:spPr>
          <a:xfrm>
            <a:off x="1731176" y="4683725"/>
            <a:ext cx="6029151" cy="1515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A user selects a gesture to map. 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000" dirty="0" err="1"/>
              <a:t>Gesto</a:t>
            </a:r>
            <a:r>
              <a:rPr lang="en-US" sz="2000" dirty="0"/>
              <a:t> maps the gesture with the recorded UI actions.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000" dirty="0" err="1"/>
              <a:t>Gesto</a:t>
            </a:r>
            <a:r>
              <a:rPr lang="en-US" sz="2000" dirty="0"/>
              <a:t> stores the mapping in the app.</a:t>
            </a:r>
          </a:p>
          <a:p>
            <a:pPr>
              <a:spcBef>
                <a:spcPts val="500"/>
              </a:spcBef>
            </a:pPr>
            <a:endParaRPr lang="en-US" sz="2000" dirty="0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9844DC6E-F8BB-6545-B721-8401552C952F}"/>
              </a:ext>
            </a:extLst>
          </p:cNvPr>
          <p:cNvSpPr/>
          <p:nvPr/>
        </p:nvSpPr>
        <p:spPr>
          <a:xfrm>
            <a:off x="9494648" y="4572566"/>
            <a:ext cx="271414" cy="404016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3EC8E2E-EEC0-1F4D-9AF8-6239B636C5D3}"/>
              </a:ext>
            </a:extLst>
          </p:cNvPr>
          <p:cNvCxnSpPr>
            <a:cxnSpLocks/>
          </p:cNvCxnSpPr>
          <p:nvPr/>
        </p:nvCxnSpPr>
        <p:spPr>
          <a:xfrm>
            <a:off x="9060729" y="3838047"/>
            <a:ext cx="0" cy="259315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1DA2CB5-26F6-FA49-9EF5-A4E2D513E479}"/>
              </a:ext>
            </a:extLst>
          </p:cNvPr>
          <p:cNvSpPr txBox="1"/>
          <p:nvPr/>
        </p:nvSpPr>
        <p:spPr>
          <a:xfrm>
            <a:off x="1421220" y="3321453"/>
            <a:ext cx="59192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For each gesture or voice command, </a:t>
            </a:r>
          </a:p>
          <a:p>
            <a:r>
              <a:rPr lang="en-US" sz="2100" dirty="0"/>
              <a:t>users can map a different sequence of UI actions.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CE9DBD-8C29-8143-B6D9-87B3FE31DDF4}"/>
              </a:ext>
            </a:extLst>
          </p:cNvPr>
          <p:cNvSpPr txBox="1"/>
          <p:nvPr/>
        </p:nvSpPr>
        <p:spPr>
          <a:xfrm>
            <a:off x="1421219" y="1980279"/>
            <a:ext cx="622920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Currently supports </a:t>
            </a:r>
            <a:r>
              <a:rPr lang="en-US" sz="2200" b="1" dirty="0">
                <a:solidFill>
                  <a:srgbClr val="00B0F0"/>
                </a:solidFill>
              </a:rPr>
              <a:t>28 gestures</a:t>
            </a:r>
            <a:r>
              <a:rPr lang="en-US" sz="2200" dirty="0"/>
              <a:t> and </a:t>
            </a:r>
            <a:r>
              <a:rPr lang="en-US" sz="2200" b="1" dirty="0">
                <a:solidFill>
                  <a:srgbClr val="00B0F0"/>
                </a:solidFill>
              </a:rPr>
              <a:t>voice commands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B44DCC-8E35-5048-A45D-22585C7130B7}"/>
              </a:ext>
            </a:extLst>
          </p:cNvPr>
          <p:cNvSpPr txBox="1"/>
          <p:nvPr/>
        </p:nvSpPr>
        <p:spPr>
          <a:xfrm>
            <a:off x="1740454" y="2356013"/>
            <a:ext cx="52839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- </a:t>
            </a:r>
            <a:r>
              <a:rPr lang="en-US" sz="2000" b="1" i="1" dirty="0" err="1"/>
              <a:t>Sensey</a:t>
            </a:r>
            <a:r>
              <a:rPr lang="en-US" sz="2000" dirty="0"/>
              <a:t>: open-source gesture recognition library</a:t>
            </a:r>
          </a:p>
          <a:p>
            <a:r>
              <a:rPr lang="en-US" sz="2000" dirty="0"/>
              <a:t>- </a:t>
            </a:r>
            <a:r>
              <a:rPr lang="en-US" sz="2000" b="1" i="1" dirty="0" err="1"/>
              <a:t>SpeechRecognizer</a:t>
            </a:r>
            <a:r>
              <a:rPr lang="en-US" sz="2000" dirty="0"/>
              <a:t>: provided by Android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29E4B5-2328-2540-B3BC-549BC1E1D9A4}"/>
              </a:ext>
            </a:extLst>
          </p:cNvPr>
          <p:cNvSpPr txBox="1"/>
          <p:nvPr/>
        </p:nvSpPr>
        <p:spPr>
          <a:xfrm>
            <a:off x="1409852" y="4239086"/>
            <a:ext cx="59192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u="sng" dirty="0"/>
              <a:t>Mapping Process</a:t>
            </a:r>
          </a:p>
        </p:txBody>
      </p:sp>
    </p:spTree>
    <p:extLst>
      <p:ext uri="{BB962C8B-B14F-4D97-AF65-F5344CB8AC3E}">
        <p14:creationId xmlns:p14="http://schemas.microsoft.com/office/powerpoint/2010/main" val="320787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 uiExpand="1" build="p"/>
      <p:bldP spid="2" grpId="0" animBg="1"/>
      <p:bldP spid="3" grpId="0"/>
      <p:bldP spid="6" grpId="0"/>
      <p:bldP spid="7" grpId="0" animBg="1"/>
      <p:bldP spid="12" grpId="0"/>
      <p:bldP spid="13" grpId="0"/>
      <p:bldP spid="1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29611</TotalTime>
  <Words>1375</Words>
  <Application>Microsoft Macintosh PowerPoint</Application>
  <PresentationFormat>Widescreen</PresentationFormat>
  <Paragraphs>340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Wingdings</vt:lpstr>
      <vt:lpstr>Office Theme</vt:lpstr>
      <vt:lpstr>Gesto: Mapping UI Events to  Gestures and Voice Commands</vt:lpstr>
      <vt:lpstr>PowerPoint Presentation</vt:lpstr>
      <vt:lpstr>PowerPoint Presentation</vt:lpstr>
      <vt:lpstr>Demo Video</vt:lpstr>
      <vt:lpstr>How Does Current Task Automation Work without Gesto?</vt:lpstr>
      <vt:lpstr>How Does Gesto Work?</vt:lpstr>
      <vt:lpstr>PowerPoint Presentation</vt:lpstr>
      <vt:lpstr>PowerPoint Presentation</vt:lpstr>
      <vt:lpstr>PowerPoint Presentation</vt:lpstr>
      <vt:lpstr>PowerPoint Presentation</vt:lpstr>
      <vt:lpstr>Evaluation</vt:lpstr>
      <vt:lpstr>How Successfully Can Gesto Instrument Existing Apps?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about Other Systems?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Chang Min Park</dc:creator>
  <cp:lastModifiedBy>Chang Min Park</cp:lastModifiedBy>
  <cp:revision>487</cp:revision>
  <dcterms:created xsi:type="dcterms:W3CDTF">2019-05-24T15:01:50Z</dcterms:created>
  <dcterms:modified xsi:type="dcterms:W3CDTF">2019-06-24T21:10:02Z</dcterms:modified>
</cp:coreProperties>
</file>

<file path=docProps/thumbnail.jpeg>
</file>